
<file path=[Content_Types].xml><?xml version="1.0" encoding="utf-8"?>
<Types xmlns="http://schemas.openxmlformats.org/package/2006/content-types">
  <Default Extension="com" ContentType="image/png"/>
  <Default Extension="emf" ContentType="image/x-emf"/>
  <Default Extension="jpeg" ContentType="image/jpeg"/>
  <Default Extension="jpg" ContentType="image/jpeg"/>
  <Default Extension="jpg&amp;ehk=Bhsk5QpLfajBMpOPXh" ContentType="image/jpeg"/>
  <Default Extension="jpg&amp;ehk=CB" ContentType="image/jpeg"/>
  <Default Extension="jpg&amp;ehk=iRtojZIcEmw6x9WFRiZCZg&amp;r=0&amp;pid=OfficeInsert" ContentType="image/jpeg"/>
  <Default Extension="jpg&amp;ehk=t" ContentType="image/jpeg"/>
  <Default Extension="png" ContentType="image/png"/>
  <Default Extension="PNG&amp;ehk=0puxhYerZUm2psCdXPdMeA&amp;r=0&amp;pid=OfficeInsert" ContentType="image/png"/>
  <Default Extension="png&amp;ehk=2a8bSt2nroQHkCNIVqOUoQ&amp;r=0&amp;pid=OfficeInsert" ContentType="image/png"/>
  <Default Extension="png&amp;ehk=3v2I5WEr8ULtozBwGlFzXQ&amp;r=0&amp;pid=OfficeInsert" ContentType="image/png"/>
  <Default Extension="png&amp;ehk=7JkapDFGj1hq352E9KimeA&amp;r=0&amp;pid=OfficeInsert" ContentType="image/png"/>
  <Default Extension="png&amp;ehk=mt6D4tBvCK" ContentType="image/png"/>
  <Default Extension="png&amp;ehk=Ndy781EXq4g5fEOETVEMcQ&amp;r=0&amp;pid=OfficeInsert" ContentType="image/png"/>
  <Default Extension="png&amp;ehk=zvvBdQbVyi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31" r:id="rId5"/>
  </p:sldMasterIdLst>
  <p:notesMasterIdLst>
    <p:notesMasterId r:id="rId37"/>
  </p:notesMasterIdLst>
  <p:handoutMasterIdLst>
    <p:handoutMasterId r:id="rId38"/>
  </p:handoutMasterIdLst>
  <p:sldIdLst>
    <p:sldId id="1861" r:id="rId6"/>
    <p:sldId id="4487" r:id="rId7"/>
    <p:sldId id="1885" r:id="rId8"/>
    <p:sldId id="1891" r:id="rId9"/>
    <p:sldId id="4497" r:id="rId10"/>
    <p:sldId id="4496" r:id="rId11"/>
    <p:sldId id="4500" r:id="rId12"/>
    <p:sldId id="4498" r:id="rId13"/>
    <p:sldId id="4499" r:id="rId14"/>
    <p:sldId id="4507" r:id="rId15"/>
    <p:sldId id="1902" r:id="rId16"/>
    <p:sldId id="1900" r:id="rId17"/>
    <p:sldId id="1901" r:id="rId18"/>
    <p:sldId id="1898" r:id="rId19"/>
    <p:sldId id="4508" r:id="rId20"/>
    <p:sldId id="1903" r:id="rId21"/>
    <p:sldId id="1591" r:id="rId22"/>
    <p:sldId id="1573" r:id="rId23"/>
    <p:sldId id="1647" r:id="rId24"/>
    <p:sldId id="1586" r:id="rId25"/>
    <p:sldId id="1649" r:id="rId26"/>
    <p:sldId id="1650" r:id="rId27"/>
    <p:sldId id="1651" r:id="rId28"/>
    <p:sldId id="1652" r:id="rId29"/>
    <p:sldId id="1653" r:id="rId30"/>
    <p:sldId id="1654" r:id="rId31"/>
    <p:sldId id="4502" r:id="rId32"/>
    <p:sldId id="4504" r:id="rId33"/>
    <p:sldId id="1887" r:id="rId34"/>
    <p:sldId id="4505" r:id="rId35"/>
    <p:sldId id="1840" r:id="rId3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Template" id="{888AB95E-1B7E-4E95-8F39-C5D0E8372BC2}">
          <p14:sldIdLst/>
        </p14:section>
        <p14:section name="Microsoft Template" id="{C200B54D-F1EC-4CBC-B1CF-C9A046EAA8DF}">
          <p14:sldIdLst>
            <p14:sldId id="1861"/>
            <p14:sldId id="4487"/>
            <p14:sldId id="1885"/>
            <p14:sldId id="1891"/>
            <p14:sldId id="4497"/>
            <p14:sldId id="4496"/>
            <p14:sldId id="4500"/>
            <p14:sldId id="4498"/>
            <p14:sldId id="4499"/>
            <p14:sldId id="4507"/>
            <p14:sldId id="1902"/>
            <p14:sldId id="1900"/>
            <p14:sldId id="1901"/>
            <p14:sldId id="1898"/>
            <p14:sldId id="4508"/>
            <p14:sldId id="1903"/>
            <p14:sldId id="1591"/>
            <p14:sldId id="1573"/>
            <p14:sldId id="1647"/>
            <p14:sldId id="1586"/>
            <p14:sldId id="1649"/>
            <p14:sldId id="1650"/>
            <p14:sldId id="1651"/>
            <p14:sldId id="1652"/>
            <p14:sldId id="1653"/>
            <p14:sldId id="1654"/>
            <p14:sldId id="4502"/>
            <p14:sldId id="4504"/>
            <p14:sldId id="1887"/>
            <p14:sldId id="4505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900" autoAdjust="0"/>
  </p:normalViewPr>
  <p:slideViewPr>
    <p:cSldViewPr snapToGrid="0">
      <p:cViewPr varScale="1">
        <p:scale>
          <a:sx n="90" d="100"/>
          <a:sy n="90" d="100"/>
        </p:scale>
        <p:origin x="44" y="236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10/18/2018 11:56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10/18/2018 11:56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s.technet.microsoft.com/msoms/2016/07/21/bring-your-custom-json-data-to-log-analytics-oms-with-twitter-data-example/" TargetMode="External"/><Relationship Id="rId3" Type="http://schemas.openxmlformats.org/officeDocument/2006/relationships/hyperlink" Target="https://blogs.technet.microsoft.com/msoms/2016/05/12/syslog-collection-in-operations-management-suite/" TargetMode="External"/><Relationship Id="rId7" Type="http://schemas.openxmlformats.org/officeDocument/2006/relationships/hyperlink" Target="https://onedrive.live.com/redir?resid=E6DDF48D2F1DA0EB!7047&amp;authkey=!AEjZIm-nLuLvzgU&amp;ithint=folder,docx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logs.technet.microsoft.com/msoms/2016/06/15/monitor-vmware-using-oms-log-analytics/" TargetMode="External"/><Relationship Id="rId5" Type="http://schemas.openxmlformats.org/officeDocument/2006/relationships/hyperlink" Target="https://blogs.technet.microsoft.com/momteam/2015/11/03/announcing-linux-docker-container-management-with-oms/" TargetMode="External"/><Relationship Id="rId4" Type="http://schemas.openxmlformats.org/officeDocument/2006/relationships/hyperlink" Target="https://blogs.technet.microsoft.com/msoms/2016/07/14/bring-your-custom-collectd-metrics-into-the-oms-log-analytics-platform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F19EE7-FE26-461A-8A5F-A20E784FD7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2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fontAlgn="b">
              <a:buFont typeface="Wingdings" panose="05000000000000000000" pitchFamily="2" charset="2"/>
              <a:buChar char="q"/>
            </a:pPr>
            <a:r>
              <a:rPr lang="en-US" sz="1200" u="none" strike="noStrike" dirty="0">
                <a:solidFill>
                  <a:schemeClr val="bg1"/>
                </a:solidFill>
                <a:effectLst/>
              </a:rPr>
              <a:t>Connect with all</a:t>
            </a:r>
            <a:r>
              <a:rPr lang="en-US" sz="1200" u="none" strike="noStrike" baseline="0" dirty="0">
                <a:solidFill>
                  <a:schemeClr val="bg1"/>
                </a:solidFill>
                <a:effectLst/>
              </a:rPr>
              <a:t> OMS capabilities within a single dashboard</a:t>
            </a:r>
          </a:p>
          <a:p>
            <a:pPr marL="171450" indent="-171450" algn="l" fontAlgn="b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Segoe UI" charset="0"/>
                <a:ea typeface="Segoe UI" charset="0"/>
                <a:cs typeface="Segoe UI" charset="0"/>
              </a:rPr>
              <a:t>Single pane of control for configuration, automation, monitor, protect, security</a:t>
            </a:r>
          </a:p>
          <a:p>
            <a:pPr marL="171450" indent="-171450" algn="l" fontAlgn="b">
              <a:buFont typeface="Wingdings" panose="05000000000000000000" pitchFamily="2" charset="2"/>
              <a:buChar char="q"/>
            </a:pPr>
            <a:endParaRPr lang="en-US" sz="1200" u="none" strike="noStrike" baseline="0" dirty="0">
              <a:solidFill>
                <a:schemeClr val="bg1"/>
              </a:solidFill>
              <a:effectLst/>
            </a:endParaRPr>
          </a:p>
          <a:p>
            <a:pPr marL="171450" indent="-171450" algn="l" fontAlgn="b">
              <a:buFont typeface="Wingdings" panose="05000000000000000000" pitchFamily="2" charset="2"/>
              <a:buChar char="q"/>
            </a:pPr>
            <a:r>
              <a:rPr lang="en-US" sz="1200" b="0" i="0" u="none" strike="noStrike" baseline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Leverage existing management platform (No rip and replace)</a:t>
            </a:r>
          </a:p>
          <a:p>
            <a:pPr marL="194310" indent="-194310">
              <a:lnSpc>
                <a:spcPts val="212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Segoe UI" charset="0"/>
                <a:ea typeface="Segoe UI" charset="0"/>
                <a:cs typeface="Segoe UI" charset="0"/>
              </a:rPr>
              <a:t>System Center, </a:t>
            </a:r>
            <a:r>
              <a:rPr lang="en-US" sz="1200" dirty="0" err="1">
                <a:solidFill>
                  <a:srgbClr val="FFFFFF"/>
                </a:solidFill>
                <a:latin typeface="Segoe UI" charset="0"/>
                <a:ea typeface="Segoe UI" charset="0"/>
                <a:cs typeface="Segoe UI" charset="0"/>
              </a:rPr>
              <a:t>Zabbix</a:t>
            </a:r>
            <a:r>
              <a:rPr lang="en-US" sz="1200" dirty="0">
                <a:solidFill>
                  <a:srgbClr val="FFFFFF"/>
                </a:solidFill>
                <a:latin typeface="Segoe UI" charset="0"/>
                <a:ea typeface="Segoe UI" charset="0"/>
                <a:cs typeface="Segoe UI" charset="0"/>
              </a:rPr>
              <a:t>, Nagios integration</a:t>
            </a:r>
          </a:p>
          <a:p>
            <a:pPr marL="194310" indent="-194310">
              <a:lnSpc>
                <a:spcPts val="212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Segoe UI" charset="0"/>
                <a:ea typeface="Segoe UI" charset="0"/>
                <a:cs typeface="Segoe UI" charset="0"/>
              </a:rPr>
              <a:t>OMS Gateway</a:t>
            </a:r>
          </a:p>
          <a:p>
            <a:pPr marL="194310" indent="-194310">
              <a:lnSpc>
                <a:spcPts val="212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Segoe UI" charset="0"/>
                <a:ea typeface="Segoe UI" charset="0"/>
                <a:cs typeface="Segoe UI" charset="0"/>
              </a:rPr>
              <a:t>Forward custom logs</a:t>
            </a:r>
          </a:p>
          <a:p>
            <a:pPr marL="171450" indent="-171450" algn="l" fontAlgn="b">
              <a:buFont typeface="Wingdings" panose="05000000000000000000" pitchFamily="2" charset="2"/>
              <a:buChar char="q"/>
            </a:pPr>
            <a:endParaRPr lang="en-US" sz="1200" b="0" i="0" u="none" strike="noStrike" baseline="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171450" indent="-171450" algn="l" fontAlgn="b">
              <a:buFont typeface="Wingdings" panose="05000000000000000000" pitchFamily="2" charset="2"/>
              <a:buChar char="q"/>
            </a:pPr>
            <a:r>
              <a:rPr lang="en-US" sz="1200" b="0" i="0" u="none" strike="noStrike" baseline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Access anywhere with the same look and feel through your mobile</a:t>
            </a:r>
            <a:endParaRPr lang="en-US" sz="1200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194310" indent="-194310">
              <a:lnSpc>
                <a:spcPts val="212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Segoe UI" charset="0"/>
                <a:ea typeface="Segoe UI" charset="0"/>
                <a:cs typeface="Segoe UI" charset="0"/>
              </a:rPr>
              <a:t>Mobile application for iPhone, Android and Windows Phone</a:t>
            </a:r>
          </a:p>
          <a:p>
            <a:pPr marL="194310" indent="-194310">
              <a:lnSpc>
                <a:spcPts val="212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Segoe UI" charset="0"/>
                <a:ea typeface="Segoe UI" charset="0"/>
                <a:cs typeface="Segoe UI" charset="0"/>
              </a:rPr>
              <a:t>Consistent user experience across OMS and Azure services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2B2F6-10A8-44AC-A296-7AC07D961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7812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50464">
              <a:defRPr/>
            </a:pPr>
            <a:r>
              <a:rPr lang="en-US">
                <a:solidFill>
                  <a:prstClr val="black"/>
                </a:solidFill>
              </a:rPr>
              <a:t>Microsoft Build 2016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0464">
              <a:defRPr/>
            </a:pPr>
            <a:fld id="{38EEC551-8CDA-4EB6-89BB-2A86C9F091C8}" type="datetime8">
              <a:rPr lang="en-US">
                <a:solidFill>
                  <a:prstClr val="black"/>
                </a:solidFill>
              </a:rPr>
              <a:pPr defTabSz="950464">
                <a:defRPr/>
              </a:pPr>
              <a:t>10/18/2018 11:56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0464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50464">
                <a:defRPr/>
              </a:pPr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295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2B2F6-10A8-44AC-A296-7AC07D961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0355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2B2F6-10A8-44AC-A296-7AC07D961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318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2B2F6-10A8-44AC-A296-7AC07D961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578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2B2F6-10A8-44AC-A296-7AC07D961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438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2B2F6-10A8-44AC-A296-7AC07D961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241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137" dirty="0"/>
              <a:t>OMS Linux agent (Syslog using </a:t>
            </a:r>
            <a:r>
              <a:rPr lang="en-US" sz="3137" dirty="0" err="1"/>
              <a:t>fluentd</a:t>
            </a:r>
            <a:r>
              <a:rPr lang="en-US" sz="3137" dirty="0"/>
              <a:t> and </a:t>
            </a:r>
            <a:r>
              <a:rPr lang="en-US" sz="3137" dirty="0" err="1"/>
              <a:t>collectd</a:t>
            </a:r>
            <a:r>
              <a:rPr lang="en-US" sz="3137" dirty="0"/>
              <a:t>)</a:t>
            </a:r>
          </a:p>
          <a:p>
            <a:pPr lvl="1"/>
            <a:r>
              <a:rPr lang="en-US" sz="1568" dirty="0">
                <a:hlinkClick r:id="rId3"/>
              </a:rPr>
              <a:t>https://blogs.technet.microsoft.com/msoms/2016/05/12/syslog-collection-in-operations-management-suite/</a:t>
            </a:r>
            <a:r>
              <a:rPr lang="en-US" sz="1568" dirty="0"/>
              <a:t> </a:t>
            </a:r>
          </a:p>
          <a:p>
            <a:pPr lvl="1"/>
            <a:r>
              <a:rPr lang="en-US" sz="1568" dirty="0"/>
              <a:t>Use </a:t>
            </a:r>
            <a:r>
              <a:rPr lang="en-US" sz="1568" dirty="0" err="1"/>
              <a:t>collectd</a:t>
            </a:r>
            <a:r>
              <a:rPr lang="en-US" sz="1568" dirty="0"/>
              <a:t> to bring metrics into OMS Log Analytics</a:t>
            </a:r>
          </a:p>
          <a:p>
            <a:pPr lvl="2"/>
            <a:r>
              <a:rPr lang="en-US" sz="1372" dirty="0">
                <a:hlinkClick r:id="rId4"/>
              </a:rPr>
              <a:t>https://blogs.technet.microsoft.com/msoms/2016/07/14/bring-your-custom-collectd-metrics-into-the-oms-log-analytics-platform/</a:t>
            </a:r>
            <a:endParaRPr lang="en-US" sz="1372" dirty="0"/>
          </a:p>
          <a:p>
            <a:r>
              <a:rPr lang="en-US" sz="3333" dirty="0"/>
              <a:t>Linux and Docker management</a:t>
            </a:r>
          </a:p>
          <a:p>
            <a:pPr lvl="1"/>
            <a:r>
              <a:rPr lang="en-US" sz="1765" dirty="0">
                <a:hlinkClick r:id="rId5"/>
              </a:rPr>
              <a:t>https://blogs.technet.microsoft.com/momteam/2015/11/03/announcing-linux-docker-container-management-with-oms/</a:t>
            </a:r>
            <a:r>
              <a:rPr lang="en-US" sz="1765" dirty="0"/>
              <a:t> </a:t>
            </a:r>
          </a:p>
          <a:p>
            <a:r>
              <a:rPr lang="en-US" sz="3333" dirty="0"/>
              <a:t>Monitor VMWare using OMS Log Analytics (custom logs) </a:t>
            </a:r>
          </a:p>
          <a:p>
            <a:pPr lvl="1"/>
            <a:r>
              <a:rPr lang="en-US" sz="1765" dirty="0">
                <a:hlinkClick r:id="rId6"/>
              </a:rPr>
              <a:t>https://blogs.technet.microsoft.com/msoms/2016/06/15/monitor-vmware-using-oms-log-analytics/</a:t>
            </a:r>
            <a:r>
              <a:rPr lang="en-US" sz="1765" dirty="0"/>
              <a:t> </a:t>
            </a:r>
          </a:p>
          <a:p>
            <a:endParaRPr lang="en-US" sz="3137" dirty="0"/>
          </a:p>
          <a:p>
            <a:r>
              <a:rPr lang="en-US" sz="3137" dirty="0"/>
              <a:t>HTTP Ingestion API </a:t>
            </a:r>
          </a:p>
          <a:p>
            <a:pPr lvl="1"/>
            <a:r>
              <a:rPr lang="en-US" sz="1568" dirty="0"/>
              <a:t>Documentation</a:t>
            </a:r>
          </a:p>
          <a:p>
            <a:pPr lvl="2"/>
            <a:r>
              <a:rPr lang="en-US" sz="1372" u="sng" dirty="0">
                <a:hlinkClick r:id="rId7"/>
              </a:rPr>
              <a:t>https://onedrive.live.com/redir?resid=E6DDF48D2F1DA0EB!7047&amp;authkey=!AEjZIm-nLuLvzgU&amp;ithint=folder%2cdocx</a:t>
            </a:r>
            <a:endParaRPr lang="en-US" sz="1372" dirty="0"/>
          </a:p>
          <a:p>
            <a:pPr lvl="1"/>
            <a:r>
              <a:rPr lang="en-US" sz="1568" dirty="0"/>
              <a:t>Use your favorite language</a:t>
            </a:r>
          </a:p>
          <a:p>
            <a:pPr lvl="2"/>
            <a:r>
              <a:rPr lang="en-US" sz="1372" dirty="0"/>
              <a:t>Client-side bindings for c#, .NET, node </a:t>
            </a:r>
            <a:r>
              <a:rPr lang="en-US" sz="1372" dirty="0" err="1"/>
              <a:t>js</a:t>
            </a:r>
            <a:r>
              <a:rPr lang="en-US" sz="1372" dirty="0"/>
              <a:t>, Powershell, python</a:t>
            </a:r>
          </a:p>
          <a:p>
            <a:pPr lvl="1"/>
            <a:r>
              <a:rPr lang="en-US" sz="1568" dirty="0"/>
              <a:t>Custom data into OMS Log Analytics</a:t>
            </a:r>
          </a:p>
          <a:p>
            <a:pPr lvl="2"/>
            <a:r>
              <a:rPr lang="en-US" sz="1372" dirty="0">
                <a:hlinkClick r:id="rId8"/>
              </a:rPr>
              <a:t>https://blogs.technet.microsoft.com/msoms/2016/07/21/bring-your-custom-json-data-to-log-analytics-oms-with-twitter-data-example/</a:t>
            </a:r>
            <a:r>
              <a:rPr lang="en-US" sz="1372" dirty="0"/>
              <a:t> </a:t>
            </a:r>
          </a:p>
          <a:p>
            <a:endParaRPr lang="en-US" sz="3333" dirty="0"/>
          </a:p>
          <a:p>
            <a:endParaRPr lang="en-US" sz="1765" dirty="0"/>
          </a:p>
          <a:p>
            <a:pPr lvl="1"/>
            <a:endParaRPr lang="en-US" sz="1765" dirty="0"/>
          </a:p>
          <a:p>
            <a:pPr lvl="1"/>
            <a:endParaRPr lang="en-US" sz="1765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2B2F6-10A8-44AC-A296-7AC07D961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700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6010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199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857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10/18/2018 11:56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319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201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746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349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879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11:56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0906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3C671-AEA5-406B-AA28-8FC62BEF51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4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38272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638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908100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1077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1866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5668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8880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14554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04269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8583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90480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60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065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51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0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32554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95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251824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FFB81-853E-4D7D-9F04-8782F978B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47B9D-0E0F-436D-9B17-0680217ED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11B77-DD91-44F3-BB35-FFDA333DC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6FDFC-BD6E-4432-824A-204594A0F947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C9019-E2BB-42D8-9C1D-E46471E5E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85C66-9525-4FB8-9A84-7E3B6BB92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5C-93D2-4506-99D8-53EF2E52C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18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  <p:sldLayoutId id="2147484743" r:id="rId12"/>
    <p:sldLayoutId id="2147484744" r:id="rId13"/>
    <p:sldLayoutId id="2147484745" r:id="rId14"/>
    <p:sldLayoutId id="2147484746" r:id="rId15"/>
    <p:sldLayoutId id="2147484747" r:id="rId16"/>
    <p:sldLayoutId id="2147484748" r:id="rId17"/>
    <p:sldLayoutId id="2147484749" r:id="rId18"/>
    <p:sldLayoutId id="2147484751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ench3.com/2009/07/clear-all-search-history-in-windows.html" TargetMode="External"/><Relationship Id="rId13" Type="http://schemas.openxmlformats.org/officeDocument/2006/relationships/image" Target="../media/image58.png"/><Relationship Id="rId18" Type="http://schemas.openxmlformats.org/officeDocument/2006/relationships/image" Target="../media/image61.png"/><Relationship Id="rId26" Type="http://schemas.openxmlformats.org/officeDocument/2006/relationships/image" Target="../media/image68.png&amp;ehk=3v2I5WEr8ULtozBwGlFzXQ&amp;r=0&amp;pid=OfficeInsert"/><Relationship Id="rId39" Type="http://schemas.microsoft.com/office/2007/relationships/hdphoto" Target="../media/hdphoto4.wdp"/><Relationship Id="rId3" Type="http://schemas.openxmlformats.org/officeDocument/2006/relationships/image" Target="../media/image51.png"/><Relationship Id="rId21" Type="http://schemas.openxmlformats.org/officeDocument/2006/relationships/image" Target="../media/image63.png"/><Relationship Id="rId34" Type="http://schemas.openxmlformats.org/officeDocument/2006/relationships/image" Target="../media/image72.png&amp;ehk=zvvBdQbVyig"/><Relationship Id="rId7" Type="http://schemas.microsoft.com/office/2007/relationships/hdphoto" Target="../media/hdphoto1.wdp"/><Relationship Id="rId12" Type="http://schemas.openxmlformats.org/officeDocument/2006/relationships/hyperlink" Target="http://channel9.msdn.com/Series/Application-Insights-on-Azure-Preview-Portal" TargetMode="External"/><Relationship Id="rId17" Type="http://schemas.openxmlformats.org/officeDocument/2006/relationships/image" Target="../media/image60.png"/><Relationship Id="rId25" Type="http://schemas.openxmlformats.org/officeDocument/2006/relationships/image" Target="../media/image67.png"/><Relationship Id="rId33" Type="http://schemas.openxmlformats.org/officeDocument/2006/relationships/image" Target="../media/image71.jpg&amp;ehk=CB"/><Relationship Id="rId38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channel9.msdn.com/blogs/satyavel" TargetMode="External"/><Relationship Id="rId20" Type="http://schemas.openxmlformats.org/officeDocument/2006/relationships/hyperlink" Target="http://channel9.msdn.com/Shows/Azure-Networking-Fridays" TargetMode="External"/><Relationship Id="rId29" Type="http://schemas.openxmlformats.org/officeDocument/2006/relationships/hyperlink" Target="http://afiftabsh.com/author/atabsh/" TargetMode="Externa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png"/><Relationship Id="rId11" Type="http://schemas.openxmlformats.org/officeDocument/2006/relationships/image" Target="../media/image57.png&amp;ehk=mt6D4tBvCK"/><Relationship Id="rId24" Type="http://schemas.openxmlformats.org/officeDocument/2006/relationships/image" Target="../media/image66.jpg&amp;ehk=Bhsk5QpLfajBMpOPXh"/><Relationship Id="rId32" Type="http://schemas.openxmlformats.org/officeDocument/2006/relationships/hyperlink" Target="http://www.finsmes.com/2016/03/tableau-software-acquires-hyper.html" TargetMode="External"/><Relationship Id="rId37" Type="http://schemas.openxmlformats.org/officeDocument/2006/relationships/hyperlink" Target="http://commons.wikimedia.org/wiki/File:Microsoft_Excel_2013_logo.svg" TargetMode="External"/><Relationship Id="rId5" Type="http://schemas.openxmlformats.org/officeDocument/2006/relationships/image" Target="../media/image53.png&amp;ehk=Ndy781EXq4g5fEOETVEMcQ&amp;r=0&amp;pid=OfficeInsert"/><Relationship Id="rId15" Type="http://schemas.microsoft.com/office/2007/relationships/hdphoto" Target="../media/hdphoto2.wdp"/><Relationship Id="rId23" Type="http://schemas.openxmlformats.org/officeDocument/2006/relationships/image" Target="../media/image65.png&amp;ehk=2a8bSt2nroQHkCNIVqOUoQ&amp;r=0&amp;pid=OfficeInsert"/><Relationship Id="rId28" Type="http://schemas.openxmlformats.org/officeDocument/2006/relationships/image" Target="../media/image69.jpg&amp;ehk=t"/><Relationship Id="rId36" Type="http://schemas.openxmlformats.org/officeDocument/2006/relationships/image" Target="../media/image74.png&amp;ehk=7JkapDFGj1hq352E9KimeA&amp;r=0&amp;pid=OfficeInsert"/><Relationship Id="rId10" Type="http://schemas.openxmlformats.org/officeDocument/2006/relationships/image" Target="../media/image56.png"/><Relationship Id="rId19" Type="http://schemas.openxmlformats.org/officeDocument/2006/relationships/image" Target="../media/image62.PNG&amp;ehk=0puxhYerZUm2psCdXPdMeA&amp;r=0&amp;pid=OfficeInsert"/><Relationship Id="rId31" Type="http://schemas.microsoft.com/office/2007/relationships/hdphoto" Target="../media/hdphoto3.wdp"/><Relationship Id="rId4" Type="http://schemas.openxmlformats.org/officeDocument/2006/relationships/image" Target="../media/image52.com"/><Relationship Id="rId9" Type="http://schemas.openxmlformats.org/officeDocument/2006/relationships/image" Target="../media/image55.com"/><Relationship Id="rId14" Type="http://schemas.openxmlformats.org/officeDocument/2006/relationships/image" Target="../media/image59.png"/><Relationship Id="rId22" Type="http://schemas.openxmlformats.org/officeDocument/2006/relationships/image" Target="../media/image64.png"/><Relationship Id="rId27" Type="http://schemas.openxmlformats.org/officeDocument/2006/relationships/hyperlink" Target="http://dwbi.org/analysis/data-mining/177-what-is-big-data" TargetMode="External"/><Relationship Id="rId30" Type="http://schemas.openxmlformats.org/officeDocument/2006/relationships/image" Target="../media/image70.png"/><Relationship Id="rId35" Type="http://schemas.openxmlformats.org/officeDocument/2006/relationships/image" Target="../media/image73.jpg&amp;ehk=iRtojZIcEmw6x9WFRiZCZg&amp;r=0&amp;pid=OfficeInsert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9.png"/><Relationship Id="rId11" Type="http://schemas.microsoft.com/office/2007/relationships/hdphoto" Target="../media/hdphoto5.wdp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jp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microsoft.com/office/2007/relationships/hdphoto" Target="../media/hdphoto6.wdp"/><Relationship Id="rId4" Type="http://schemas.openxmlformats.org/officeDocument/2006/relationships/image" Target="../media/image95.emf"/><Relationship Id="rId9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7" Type="http://schemas.openxmlformats.org/officeDocument/2006/relationships/hyperlink" Target="https://azure.microsoft.com/en-us/documentation/articles/log-analytics-windows-agent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1.png"/><Relationship Id="rId5" Type="http://schemas.openxmlformats.org/officeDocument/2006/relationships/image" Target="../media/image96.png"/><Relationship Id="rId4" Type="http://schemas.openxmlformats.org/officeDocument/2006/relationships/image" Target="../media/image9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2.png"/><Relationship Id="rId5" Type="http://schemas.openxmlformats.org/officeDocument/2006/relationships/image" Target="../media/image97.png"/><Relationship Id="rId4" Type="http://schemas.openxmlformats.org/officeDocument/2006/relationships/image" Target="../media/image9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6.png"/><Relationship Id="rId4" Type="http://schemas.openxmlformats.org/officeDocument/2006/relationships/image" Target="../media/image95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tiff"/><Relationship Id="rId3" Type="http://schemas.openxmlformats.org/officeDocument/2006/relationships/image" Target="../media/image94.jp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96.png"/><Relationship Id="rId10" Type="http://schemas.openxmlformats.org/officeDocument/2006/relationships/image" Target="../media/image107.png"/><Relationship Id="rId4" Type="http://schemas.openxmlformats.org/officeDocument/2006/relationships/image" Target="../media/image95.emf"/><Relationship Id="rId9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7" Type="http://schemas.openxmlformats.org/officeDocument/2006/relationships/hyperlink" Target="https://msdn.microsoft.com/library/mt188224.aspx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azure.microsoft.com/en-us/documentation/articles/log-analytics-api-alerts/" TargetMode="External"/><Relationship Id="rId5" Type="http://schemas.openxmlformats.org/officeDocument/2006/relationships/hyperlink" Target="https://azure.microsoft.com/en-us/documentation/articles/log-analytics-log-search-api/" TargetMode="External"/><Relationship Id="rId4" Type="http://schemas.openxmlformats.org/officeDocument/2006/relationships/image" Target="../media/image9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5.xml"/><Relationship Id="rId4" Type="http://schemas.openxmlformats.org/officeDocument/2006/relationships/hyperlink" Target="http://aka.ms/kqlpluralsight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://aka.ms/kqlpluralsight" TargetMode="Externa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26" Type="http://schemas.openxmlformats.org/officeDocument/2006/relationships/image" Target="../media/image36.sv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34" Type="http://schemas.openxmlformats.org/officeDocument/2006/relationships/image" Target="../media/image44.sv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24" Type="http://schemas.openxmlformats.org/officeDocument/2006/relationships/image" Target="../media/image34.svg"/><Relationship Id="rId32" Type="http://schemas.openxmlformats.org/officeDocument/2006/relationships/image" Target="../media/image42.sv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svg"/><Relationship Id="rId10" Type="http://schemas.openxmlformats.org/officeDocument/2006/relationships/image" Target="../media/image20.sv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Relationship Id="rId22" Type="http://schemas.openxmlformats.org/officeDocument/2006/relationships/image" Target="../media/image32.svg"/><Relationship Id="rId27" Type="http://schemas.openxmlformats.org/officeDocument/2006/relationships/image" Target="../media/image37.png"/><Relationship Id="rId30" Type="http://schemas.openxmlformats.org/officeDocument/2006/relationships/image" Target="../media/image40.svg"/><Relationship Id="rId35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979539"/>
            <a:ext cx="6681968" cy="553998"/>
          </a:xfrm>
        </p:spPr>
        <p:txBody>
          <a:bodyPr/>
          <a:lstStyle/>
          <a:p>
            <a:r>
              <a:rPr lang="en-US" dirty="0"/>
              <a:t>Log Analytics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5943600" cy="307777"/>
          </a:xfrm>
        </p:spPr>
        <p:txBody>
          <a:bodyPr/>
          <a:lstStyle/>
          <a:p>
            <a:r>
              <a:rPr lang="en-US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AECBBA-5159-426C-8265-746B9D5B1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706" y="1924023"/>
            <a:ext cx="7698108" cy="45074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8B7BC3D-B50E-417E-ACFE-7F73291C1B33}"/>
              </a:ext>
            </a:extLst>
          </p:cNvPr>
          <p:cNvSpPr txBox="1">
            <a:spLocks/>
          </p:cNvSpPr>
          <p:nvPr/>
        </p:nvSpPr>
        <p:spPr>
          <a:xfrm>
            <a:off x="424736" y="366733"/>
            <a:ext cx="115633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Monitor Alerts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278467" y="4239259"/>
            <a:ext cx="4039398" cy="365709"/>
            <a:chOff x="426425" y="2112033"/>
            <a:chExt cx="3960554" cy="3585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6" y="2133874"/>
              <a:ext cx="3474643" cy="24141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Unified Alert lifecycle Management</a:t>
              </a: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278467" y="2372328"/>
            <a:ext cx="4060632" cy="365709"/>
            <a:chOff x="426425" y="3666045"/>
            <a:chExt cx="3981372" cy="358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891515" y="3707099"/>
              <a:ext cx="3516282" cy="2640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One Alert Mgmt experience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278467" y="5132303"/>
            <a:ext cx="4064777" cy="365709"/>
            <a:chOff x="426425" y="4250976"/>
            <a:chExt cx="3985437" cy="35857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7" y="4263466"/>
              <a:ext cx="3499525" cy="26404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Smart grouping to reduce noise</a:t>
              </a: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278467" y="3183199"/>
            <a:ext cx="4039398" cy="538609"/>
            <a:chOff x="426425" y="4751145"/>
            <a:chExt cx="3960553" cy="52809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887453" y="4751145"/>
              <a:ext cx="3499525" cy="52809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Configure Alerts at Scale </a:t>
              </a:r>
              <a:br>
                <a:rPr kumimoji="0" lang="en-US" sz="17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7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Multi-resource alerting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AAD6CA7-AC0A-4025-9F05-61B28CB4A341}"/>
              </a:ext>
            </a:extLst>
          </p:cNvPr>
          <p:cNvGrpSpPr/>
          <p:nvPr/>
        </p:nvGrpSpPr>
        <p:grpSpPr>
          <a:xfrm>
            <a:off x="278467" y="6065776"/>
            <a:ext cx="4064777" cy="365709"/>
            <a:chOff x="426425" y="4250976"/>
            <a:chExt cx="3985437" cy="3585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552276-F781-4988-A721-580F23FFE027}"/>
                </a:ext>
              </a:extLst>
            </p:cNvPr>
            <p:cNvSpPr/>
            <p:nvPr/>
          </p:nvSpPr>
          <p:spPr>
            <a:xfrm>
              <a:off x="912337" y="4282675"/>
              <a:ext cx="3499525" cy="2640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Dynamic threshold base Alerting</a:t>
              </a:r>
            </a:p>
          </p:txBody>
        </p:sp>
        <p:sp>
          <p:nvSpPr>
            <p:cNvPr id="24" name="arrow_15" title="Icon of a arrow in a circle pointed right">
              <a:extLst>
                <a:ext uri="{FF2B5EF4-FFF2-40B4-BE49-F238E27FC236}">
                  <a16:creationId xmlns:a16="http://schemas.microsoft.com/office/drawing/2014/main" id="{31E49305-469E-4026-A83F-18FBB2A574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A6FF66-95D3-4135-8498-93ECAB0EE860}"/>
              </a:ext>
            </a:extLst>
          </p:cNvPr>
          <p:cNvGrpSpPr/>
          <p:nvPr/>
        </p:nvGrpSpPr>
        <p:grpSpPr>
          <a:xfrm flipH="1">
            <a:off x="-1" y="1220373"/>
            <a:ext cx="2609193" cy="640324"/>
            <a:chOff x="10175710" y="244630"/>
            <a:chExt cx="2260765" cy="640415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7789B8-DD7C-4413-8278-5CC1901C7288}"/>
                </a:ext>
              </a:extLst>
            </p:cNvPr>
            <p:cNvSpPr/>
            <p:nvPr/>
          </p:nvSpPr>
          <p:spPr bwMode="auto">
            <a:xfrm>
              <a:off x="10461729" y="290356"/>
              <a:ext cx="1974746" cy="578387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508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Just got better</a:t>
              </a: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AE707D7-2D5C-4513-8AC9-703A804778F4}"/>
                </a:ext>
              </a:extLst>
            </p:cNvPr>
            <p:cNvSpPr/>
            <p:nvPr/>
          </p:nvSpPr>
          <p:spPr bwMode="auto">
            <a:xfrm rot="16200000">
              <a:off x="9998512" y="421828"/>
              <a:ext cx="640415" cy="286019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28118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EF4DA-C7C7-4B53-B3DC-888FE201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10463-858B-42CC-A265-5F050D5070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400800" cy="430887"/>
          </a:xfrm>
        </p:spPr>
        <p:txBody>
          <a:bodyPr/>
          <a:lstStyle/>
          <a:p>
            <a:r>
              <a:rPr lang="en-US" sz="2800"/>
              <a:t>Azure Monitor for VMs</a:t>
            </a:r>
          </a:p>
        </p:txBody>
      </p:sp>
    </p:spTree>
    <p:extLst>
      <p:ext uri="{BB962C8B-B14F-4D97-AF65-F5344CB8AC3E}">
        <p14:creationId xmlns:p14="http://schemas.microsoft.com/office/powerpoint/2010/main" val="105196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9AF9D2-7B4A-40E4-A08E-931D1202C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7210"/>
            <a:ext cx="6400800" cy="997196"/>
          </a:xfrm>
        </p:spPr>
        <p:txBody>
          <a:bodyPr/>
          <a:lstStyle/>
          <a:p>
            <a:r>
              <a:rPr lang="en-US"/>
              <a:t>Azure Monitor for Containers (AKS)</a:t>
            </a:r>
          </a:p>
        </p:txBody>
      </p:sp>
    </p:spTree>
    <p:extLst>
      <p:ext uri="{BB962C8B-B14F-4D97-AF65-F5344CB8AC3E}">
        <p14:creationId xmlns:p14="http://schemas.microsoft.com/office/powerpoint/2010/main" val="276576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65D28-988D-47C0-9375-4A8C73874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28" y="433411"/>
            <a:ext cx="11336960" cy="924412"/>
          </a:xfrm>
        </p:spPr>
        <p:txBody>
          <a:bodyPr/>
          <a:lstStyle/>
          <a:p>
            <a:r>
              <a:rPr lang="en-US" sz="4400"/>
              <a:t>Common Container Monitoring Pain points…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0045DD-6F62-4F92-8680-76E616AE223B}"/>
              </a:ext>
            </a:extLst>
          </p:cNvPr>
          <p:cNvSpPr/>
          <p:nvPr/>
        </p:nvSpPr>
        <p:spPr bwMode="auto">
          <a:xfrm>
            <a:off x="838634" y="1773584"/>
            <a:ext cx="3079970" cy="1738423"/>
          </a:xfrm>
          <a:prstGeom prst="roundRect">
            <a:avLst>
              <a:gd name="adj" fmla="val 7484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“I am having an issue 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with my application but cannot find any issues?“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FE5D90-76E2-494B-81CA-002A8079BF18}"/>
              </a:ext>
            </a:extLst>
          </p:cNvPr>
          <p:cNvSpPr/>
          <p:nvPr/>
        </p:nvSpPr>
        <p:spPr bwMode="auto">
          <a:xfrm>
            <a:off x="8078548" y="3962164"/>
            <a:ext cx="3079970" cy="1738423"/>
          </a:xfrm>
          <a:prstGeom prst="roundRect">
            <a:avLst>
              <a:gd name="adj" fmla="val 7484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“if I am using Azure, can Microsoft provide monitoring tools for me?”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BE59D3-EEC2-4889-9704-821D2CBE2E05}"/>
              </a:ext>
            </a:extLst>
          </p:cNvPr>
          <p:cNvSpPr/>
          <p:nvPr/>
        </p:nvSpPr>
        <p:spPr bwMode="auto">
          <a:xfrm>
            <a:off x="4458591" y="3974509"/>
            <a:ext cx="3079970" cy="1738423"/>
          </a:xfrm>
          <a:prstGeom prst="roundRect">
            <a:avLst>
              <a:gd name="adj" fmla="val 7484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“I know OSS monitoring products, but I want to focus on my products rather maintaining monitoring tools.”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1C0049-D2A3-4A2A-8581-2BB175AD9054}"/>
              </a:ext>
            </a:extLst>
          </p:cNvPr>
          <p:cNvSpPr/>
          <p:nvPr/>
        </p:nvSpPr>
        <p:spPr bwMode="auto">
          <a:xfrm>
            <a:off x="8078548" y="3962164"/>
            <a:ext cx="3079970" cy="1738423"/>
          </a:xfrm>
          <a:prstGeom prst="roundRect">
            <a:avLst>
              <a:gd name="adj" fmla="val 748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1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Native Monitoring Experience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F33A10-223E-46FC-9A95-DBB715550E55}"/>
              </a:ext>
            </a:extLst>
          </p:cNvPr>
          <p:cNvSpPr/>
          <p:nvPr/>
        </p:nvSpPr>
        <p:spPr bwMode="auto">
          <a:xfrm>
            <a:off x="838634" y="1763193"/>
            <a:ext cx="3079970" cy="1738423"/>
          </a:xfrm>
          <a:prstGeom prst="roundRect">
            <a:avLst>
              <a:gd name="adj" fmla="val 748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1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Is my cluster healthy?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E1B6CF0-57DF-4B0A-A126-3F101CA393DC}"/>
              </a:ext>
            </a:extLst>
          </p:cNvPr>
          <p:cNvSpPr/>
          <p:nvPr/>
        </p:nvSpPr>
        <p:spPr bwMode="auto">
          <a:xfrm>
            <a:off x="4458591" y="3962165"/>
            <a:ext cx="3079970" cy="1738423"/>
          </a:xfrm>
          <a:prstGeom prst="roundRect">
            <a:avLst>
              <a:gd name="adj" fmla="val 748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1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Lower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1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Maintenance 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1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DCE3EC-437A-4183-9739-4CEDBA839718}"/>
              </a:ext>
            </a:extLst>
          </p:cNvPr>
          <p:cNvSpPr/>
          <p:nvPr/>
        </p:nvSpPr>
        <p:spPr bwMode="auto">
          <a:xfrm>
            <a:off x="4458591" y="1785926"/>
            <a:ext cx="3079970" cy="1738423"/>
          </a:xfrm>
          <a:prstGeom prst="roundRect">
            <a:avLst>
              <a:gd name="adj" fmla="val 7484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“many tools have nice graphs but does not 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help where to go to troubleshoot next”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3366DB-2DB6-4346-B15E-B8EFD60CB308}"/>
              </a:ext>
            </a:extLst>
          </p:cNvPr>
          <p:cNvSpPr/>
          <p:nvPr/>
        </p:nvSpPr>
        <p:spPr bwMode="auto">
          <a:xfrm>
            <a:off x="4458591" y="1790782"/>
            <a:ext cx="3079970" cy="1738423"/>
          </a:xfrm>
          <a:prstGeom prst="roundRect">
            <a:avLst>
              <a:gd name="adj" fmla="val 748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1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Troubleshooting Guidance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902B2C-A25D-4B10-8E23-B31841EC60F2}"/>
              </a:ext>
            </a:extLst>
          </p:cNvPr>
          <p:cNvSpPr/>
          <p:nvPr/>
        </p:nvSpPr>
        <p:spPr bwMode="auto">
          <a:xfrm>
            <a:off x="8078548" y="1785927"/>
            <a:ext cx="3079970" cy="1738423"/>
          </a:xfrm>
          <a:prstGeom prst="roundRect">
            <a:avLst>
              <a:gd name="adj" fmla="val 7484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“I want to dig within the cluster but have filter to focus on my workloads.”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B0A3D89-4664-471C-AC3B-9F8FC2062353}"/>
              </a:ext>
            </a:extLst>
          </p:cNvPr>
          <p:cNvSpPr/>
          <p:nvPr/>
        </p:nvSpPr>
        <p:spPr bwMode="auto">
          <a:xfrm>
            <a:off x="8078548" y="1787627"/>
            <a:ext cx="3079970" cy="1738423"/>
          </a:xfrm>
          <a:prstGeom prst="roundRect">
            <a:avLst>
              <a:gd name="adj" fmla="val 748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1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Drill down experience with filters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7743103-CFBE-4D39-871F-67C25D57EA1F}"/>
              </a:ext>
            </a:extLst>
          </p:cNvPr>
          <p:cNvSpPr/>
          <p:nvPr/>
        </p:nvSpPr>
        <p:spPr bwMode="auto">
          <a:xfrm>
            <a:off x="838634" y="3962166"/>
            <a:ext cx="3079970" cy="1738423"/>
          </a:xfrm>
          <a:prstGeom prst="roundRect">
            <a:avLst>
              <a:gd name="adj" fmla="val 7484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“I don’t want my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to touch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kubectl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commands. It is another tool with additional learning.”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F5B874-59B9-46B5-A9B1-4C90D4C84D13}"/>
              </a:ext>
            </a:extLst>
          </p:cNvPr>
          <p:cNvSpPr/>
          <p:nvPr/>
        </p:nvSpPr>
        <p:spPr bwMode="auto">
          <a:xfrm>
            <a:off x="838634" y="3962166"/>
            <a:ext cx="3079970" cy="1738423"/>
          </a:xfrm>
          <a:prstGeom prst="roundRect">
            <a:avLst>
              <a:gd name="adj" fmla="val 748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1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Usability and 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1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6055679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  <p:bldP spid="12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5430-E7AD-4477-A60A-29C33B88E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14" y="234046"/>
            <a:ext cx="11018520" cy="553998"/>
          </a:xfrm>
        </p:spPr>
        <p:txBody>
          <a:bodyPr/>
          <a:lstStyle/>
          <a:p>
            <a:r>
              <a:rPr lang="en-US" b="0">
                <a:solidFill>
                  <a:schemeClr val="tx1"/>
                </a:solidFill>
              </a:rPr>
              <a:t>Azure Monitor for Containers</a:t>
            </a:r>
            <a:endParaRPr lang="en-US"/>
          </a:p>
        </p:txBody>
      </p:sp>
      <p:pic>
        <p:nvPicPr>
          <p:cNvPr id="4" name="Picture 4" descr="Azure Monitor">
            <a:extLst>
              <a:ext uri="{FF2B5EF4-FFF2-40B4-BE49-F238E27FC236}">
                <a16:creationId xmlns:a16="http://schemas.microsoft.com/office/drawing/2014/main" id="{15E1AE3B-3FBD-4AB3-9B3A-4766555CB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8889E0-35DB-4660-8232-735DBE834204}"/>
              </a:ext>
            </a:extLst>
          </p:cNvPr>
          <p:cNvSpPr/>
          <p:nvPr/>
        </p:nvSpPr>
        <p:spPr>
          <a:xfrm>
            <a:off x="196815" y="784861"/>
            <a:ext cx="5663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Public Preview in May //build 2018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036AE2-66C2-46B3-AA9A-F0935BC65A8C}"/>
              </a:ext>
            </a:extLst>
          </p:cNvPr>
          <p:cNvGrpSpPr/>
          <p:nvPr/>
        </p:nvGrpSpPr>
        <p:grpSpPr>
          <a:xfrm flipH="1">
            <a:off x="-1" y="1396763"/>
            <a:ext cx="3040912" cy="640327"/>
            <a:chOff x="10175710" y="290354"/>
            <a:chExt cx="2260767" cy="640418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D91C27-F2C2-4473-A72D-120FEBCBF460}"/>
                </a:ext>
              </a:extLst>
            </p:cNvPr>
            <p:cNvSpPr/>
            <p:nvPr/>
          </p:nvSpPr>
          <p:spPr bwMode="auto">
            <a:xfrm>
              <a:off x="10461731" y="290356"/>
              <a:ext cx="1974746" cy="64041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508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Enhancements</a:t>
              </a: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EE5B7F8-11CF-404E-9A97-996697E2F0E9}"/>
                </a:ext>
              </a:extLst>
            </p:cNvPr>
            <p:cNvSpPr/>
            <p:nvPr/>
          </p:nvSpPr>
          <p:spPr bwMode="auto">
            <a:xfrm rot="16200000">
              <a:off x="9998512" y="467552"/>
              <a:ext cx="640415" cy="286019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4E680A-CD83-4AA5-A50A-89442AC50CB7}"/>
              </a:ext>
            </a:extLst>
          </p:cNvPr>
          <p:cNvGrpSpPr/>
          <p:nvPr/>
        </p:nvGrpSpPr>
        <p:grpSpPr>
          <a:xfrm>
            <a:off x="281825" y="2311361"/>
            <a:ext cx="4060632" cy="589276"/>
            <a:chOff x="281825" y="2311361"/>
            <a:chExt cx="4060632" cy="589276"/>
          </a:xfrm>
        </p:grpSpPr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7F31D9C2-137B-4CAA-B113-9FBE059487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1825" y="2389514"/>
              <a:ext cx="367378" cy="365708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F3B975-2F59-47BA-B8F2-C571323A2B6A}"/>
                </a:ext>
              </a:extLst>
            </p:cNvPr>
            <p:cNvSpPr/>
            <p:nvPr/>
          </p:nvSpPr>
          <p:spPr>
            <a:xfrm>
              <a:off x="756174" y="2311361"/>
              <a:ext cx="3586283" cy="55399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Cross subscription multi-cluster health roll up view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36FDE88-8BB7-4B95-AB40-9D05C127F2E7}"/>
                </a:ext>
              </a:extLst>
            </p:cNvPr>
            <p:cNvSpPr/>
            <p:nvPr/>
          </p:nvSpPr>
          <p:spPr>
            <a:xfrm>
              <a:off x="2557861" y="2639027"/>
              <a:ext cx="53412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NEW!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861667-D981-401F-8923-5BC2721028AE}"/>
              </a:ext>
            </a:extLst>
          </p:cNvPr>
          <p:cNvGrpSpPr/>
          <p:nvPr/>
        </p:nvGrpSpPr>
        <p:grpSpPr>
          <a:xfrm>
            <a:off x="301122" y="5917100"/>
            <a:ext cx="4495057" cy="365707"/>
            <a:chOff x="293578" y="5902010"/>
            <a:chExt cx="4495057" cy="36570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4C7D124-4EAD-4F83-B3A0-26B02AEC17CF}"/>
                </a:ext>
              </a:extLst>
            </p:cNvPr>
            <p:cNvGrpSpPr/>
            <p:nvPr/>
          </p:nvGrpSpPr>
          <p:grpSpPr>
            <a:xfrm>
              <a:off x="293578" y="5902010"/>
              <a:ext cx="4495056" cy="365707"/>
              <a:chOff x="447275" y="3666045"/>
              <a:chExt cx="4407317" cy="35857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EA9CE15-56CD-4FAA-A142-D353756F2F86}"/>
                  </a:ext>
                </a:extLst>
              </p:cNvPr>
              <p:cNvSpPr/>
              <p:nvPr/>
            </p:nvSpPr>
            <p:spPr>
              <a:xfrm>
                <a:off x="891514" y="3704114"/>
                <a:ext cx="3963078" cy="271593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Integrated in Azure DevOps Project</a:t>
                </a:r>
              </a:p>
            </p:txBody>
          </p:sp>
          <p:sp>
            <p:nvSpPr>
              <p:cNvPr id="23" name="arrow_15" title="Icon of a arrow in a circle pointed right">
                <a:extLst>
                  <a:ext uri="{FF2B5EF4-FFF2-40B4-BE49-F238E27FC236}">
                    <a16:creationId xmlns:a16="http://schemas.microsoft.com/office/drawing/2014/main" id="{DD25C82C-95F5-4AF2-8F1E-47D33534C5C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47275" y="3666045"/>
                <a:ext cx="360207" cy="358570"/>
              </a:xfrm>
              <a:custGeom>
                <a:avLst/>
                <a:gdLst>
                  <a:gd name="T0" fmla="*/ 0 w 304"/>
                  <a:gd name="T1" fmla="*/ 151 h 303"/>
                  <a:gd name="T2" fmla="*/ 152 w 304"/>
                  <a:gd name="T3" fmla="*/ 0 h 303"/>
                  <a:gd name="T4" fmla="*/ 304 w 304"/>
                  <a:gd name="T5" fmla="*/ 151 h 303"/>
                  <a:gd name="T6" fmla="*/ 152 w 304"/>
                  <a:gd name="T7" fmla="*/ 303 h 303"/>
                  <a:gd name="T8" fmla="*/ 0 w 304"/>
                  <a:gd name="T9" fmla="*/ 151 h 303"/>
                  <a:gd name="T10" fmla="*/ 151 w 304"/>
                  <a:gd name="T11" fmla="*/ 223 h 303"/>
                  <a:gd name="T12" fmla="*/ 223 w 304"/>
                  <a:gd name="T13" fmla="*/ 151 h 303"/>
                  <a:gd name="T14" fmla="*/ 151 w 304"/>
                  <a:gd name="T15" fmla="*/ 79 h 303"/>
                  <a:gd name="T16" fmla="*/ 223 w 304"/>
                  <a:gd name="T17" fmla="*/ 151 h 303"/>
                  <a:gd name="T18" fmla="*/ 73 w 304"/>
                  <a:gd name="T19" fmla="*/ 151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4" h="303">
                    <a:moveTo>
                      <a:pt x="0" y="151"/>
                    </a:moveTo>
                    <a:cubicBezTo>
                      <a:pt x="0" y="68"/>
                      <a:pt x="68" y="0"/>
                      <a:pt x="152" y="0"/>
                    </a:cubicBezTo>
                    <a:cubicBezTo>
                      <a:pt x="236" y="0"/>
                      <a:pt x="304" y="68"/>
                      <a:pt x="304" y="151"/>
                    </a:cubicBezTo>
                    <a:cubicBezTo>
                      <a:pt x="304" y="235"/>
                      <a:pt x="236" y="303"/>
                      <a:pt x="152" y="303"/>
                    </a:cubicBezTo>
                    <a:cubicBezTo>
                      <a:pt x="68" y="303"/>
                      <a:pt x="0" y="235"/>
                      <a:pt x="0" y="151"/>
                    </a:cubicBezTo>
                    <a:close/>
                    <a:moveTo>
                      <a:pt x="151" y="223"/>
                    </a:moveTo>
                    <a:cubicBezTo>
                      <a:pt x="223" y="151"/>
                      <a:pt x="223" y="151"/>
                      <a:pt x="223" y="151"/>
                    </a:cubicBezTo>
                    <a:cubicBezTo>
                      <a:pt x="151" y="79"/>
                      <a:pt x="151" y="79"/>
                      <a:pt x="151" y="79"/>
                    </a:cubicBezTo>
                    <a:moveTo>
                      <a:pt x="223" y="151"/>
                    </a:moveTo>
                    <a:cubicBezTo>
                      <a:pt x="73" y="151"/>
                      <a:pt x="73" y="151"/>
                      <a:pt x="73" y="151"/>
                    </a:cubicBezTo>
                  </a:path>
                </a:pathLst>
              </a:custGeom>
              <a:noFill/>
              <a:ln w="19050" cap="sq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5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FFA179D-1945-4257-B4CB-5F71C9E19C8E}"/>
                </a:ext>
              </a:extLst>
            </p:cNvPr>
            <p:cNvSpPr/>
            <p:nvPr/>
          </p:nvSpPr>
          <p:spPr>
            <a:xfrm>
              <a:off x="4254514" y="5986530"/>
              <a:ext cx="53412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NEW!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D212C9B-C1CD-4F37-A40F-765A0A4E4BA4}"/>
              </a:ext>
            </a:extLst>
          </p:cNvPr>
          <p:cNvGrpSpPr/>
          <p:nvPr/>
        </p:nvGrpSpPr>
        <p:grpSpPr>
          <a:xfrm>
            <a:off x="296914" y="5189622"/>
            <a:ext cx="4060632" cy="543225"/>
            <a:chOff x="426425" y="4163949"/>
            <a:chExt cx="3981373" cy="53262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C1B2D10-1998-4D88-B644-7D49B4ABBBA9}"/>
                </a:ext>
              </a:extLst>
            </p:cNvPr>
            <p:cNvSpPr/>
            <p:nvPr/>
          </p:nvSpPr>
          <p:spPr>
            <a:xfrm>
              <a:off x="908273" y="4163949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Monitor containers on demand for AKS with virtual nodes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NEW!</a:t>
              </a: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endParaRPr>
            </a:p>
          </p:txBody>
        </p:sp>
        <p:sp>
          <p:nvSpPr>
            <p:cNvPr id="32" name="arrow_15" title="Icon of a arrow in a circle pointed right">
              <a:extLst>
                <a:ext uri="{FF2B5EF4-FFF2-40B4-BE49-F238E27FC236}">
                  <a16:creationId xmlns:a16="http://schemas.microsoft.com/office/drawing/2014/main" id="{32E7F12F-D481-4806-B775-38DBAC1176A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FED9C0-F0A7-47A0-83BE-9DF148634437}"/>
              </a:ext>
            </a:extLst>
          </p:cNvPr>
          <p:cNvGrpSpPr/>
          <p:nvPr/>
        </p:nvGrpSpPr>
        <p:grpSpPr>
          <a:xfrm>
            <a:off x="281825" y="4489423"/>
            <a:ext cx="4064777" cy="543225"/>
            <a:chOff x="426425" y="4879387"/>
            <a:chExt cx="3985437" cy="53262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8579E6E-B800-48A0-AA1F-78068F4F5B07}"/>
                </a:ext>
              </a:extLst>
            </p:cNvPr>
            <p:cNvSpPr/>
            <p:nvPr/>
          </p:nvSpPr>
          <p:spPr>
            <a:xfrm>
              <a:off x="912337" y="4879387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Analyze Kubernetes event &amp; container logs for troubleshooting</a:t>
              </a:r>
            </a:p>
          </p:txBody>
        </p:sp>
        <p:sp>
          <p:nvSpPr>
            <p:cNvPr id="35" name="arrow_15" title="Icon of a arrow in a circle pointed right">
              <a:extLst>
                <a:ext uri="{FF2B5EF4-FFF2-40B4-BE49-F238E27FC236}">
                  <a16:creationId xmlns:a16="http://schemas.microsoft.com/office/drawing/2014/main" id="{1F14F84D-6FE4-4DDF-BC5D-5FB84153CCA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994391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C5DF960-F93D-4D98-A07D-70EFA5A3014F}"/>
              </a:ext>
            </a:extLst>
          </p:cNvPr>
          <p:cNvGrpSpPr/>
          <p:nvPr/>
        </p:nvGrpSpPr>
        <p:grpSpPr>
          <a:xfrm>
            <a:off x="281825" y="3076836"/>
            <a:ext cx="4064777" cy="543225"/>
            <a:chOff x="426425" y="4879387"/>
            <a:chExt cx="3985437" cy="53262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CC42AD4-4AED-40E7-BA36-044701BB36ED}"/>
                </a:ext>
              </a:extLst>
            </p:cNvPr>
            <p:cNvSpPr/>
            <p:nvPr/>
          </p:nvSpPr>
          <p:spPr>
            <a:xfrm>
              <a:off x="912337" y="4879387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View overall health and perf across nodes, controllers and containers</a:t>
              </a:r>
            </a:p>
          </p:txBody>
        </p:sp>
        <p:sp>
          <p:nvSpPr>
            <p:cNvPr id="38" name="arrow_15" title="Icon of a arrow in a circle pointed right">
              <a:extLst>
                <a:ext uri="{FF2B5EF4-FFF2-40B4-BE49-F238E27FC236}">
                  <a16:creationId xmlns:a16="http://schemas.microsoft.com/office/drawing/2014/main" id="{A2A687B7-2F85-4E66-AB01-1C85077D671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961011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BCA6489-4A67-4AFD-84F5-110A9ED37C2F}"/>
              </a:ext>
            </a:extLst>
          </p:cNvPr>
          <p:cNvGrpSpPr/>
          <p:nvPr/>
        </p:nvGrpSpPr>
        <p:grpSpPr>
          <a:xfrm>
            <a:off x="271343" y="3781558"/>
            <a:ext cx="4349363" cy="543226"/>
            <a:chOff x="426425" y="4879387"/>
            <a:chExt cx="3985437" cy="53262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1196040-4714-4545-86B0-CF3B83F5AB77}"/>
                </a:ext>
              </a:extLst>
            </p:cNvPr>
            <p:cNvSpPr/>
            <p:nvPr/>
          </p:nvSpPr>
          <p:spPr>
            <a:xfrm>
              <a:off x="912337" y="4879387"/>
              <a:ext cx="3499525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Drill down monitoring experience with namespace, service, and node filters</a:t>
              </a:r>
            </a:p>
          </p:txBody>
        </p:sp>
        <p:sp>
          <p:nvSpPr>
            <p:cNvPr id="41" name="arrow_15" title="Icon of a arrow in a circle pointed right">
              <a:extLst>
                <a:ext uri="{FF2B5EF4-FFF2-40B4-BE49-F238E27FC236}">
                  <a16:creationId xmlns:a16="http://schemas.microsoft.com/office/drawing/2014/main" id="{C2310429-2E98-4322-9BF0-2508D05F3C6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961011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FE44B84-4F9F-44FB-9627-17C78EEA7AD4}"/>
              </a:ext>
            </a:extLst>
          </p:cNvPr>
          <p:cNvGrpSpPr/>
          <p:nvPr/>
        </p:nvGrpSpPr>
        <p:grpSpPr>
          <a:xfrm>
            <a:off x="4788634" y="1840161"/>
            <a:ext cx="7208246" cy="4408821"/>
            <a:chOff x="4876381" y="1858896"/>
            <a:chExt cx="7022041" cy="42584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1F8841A-3FB4-493D-B689-F0840E717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6381" y="1858896"/>
              <a:ext cx="7022041" cy="42584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9C08F8-D598-416A-A36C-8A090D0917C7}"/>
                </a:ext>
              </a:extLst>
            </p:cNvPr>
            <p:cNvSpPr/>
            <p:nvPr/>
          </p:nvSpPr>
          <p:spPr bwMode="auto">
            <a:xfrm>
              <a:off x="6803136" y="1868428"/>
              <a:ext cx="453200" cy="16865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86ABEBD-BD1B-4D67-A738-DEB69B2B4075}"/>
                </a:ext>
              </a:extLst>
            </p:cNvPr>
            <p:cNvSpPr/>
            <p:nvPr/>
          </p:nvSpPr>
          <p:spPr bwMode="auto">
            <a:xfrm>
              <a:off x="4880930" y="1868427"/>
              <a:ext cx="453200" cy="17221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08708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 monitoring Demo</a:t>
            </a:r>
          </a:p>
        </p:txBody>
      </p:sp>
    </p:spTree>
    <p:extLst>
      <p:ext uri="{BB962C8B-B14F-4D97-AF65-F5344CB8AC3E}">
        <p14:creationId xmlns:p14="http://schemas.microsoft.com/office/powerpoint/2010/main" val="389127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C3F8B-9668-48E2-8C10-33D753A67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7210"/>
            <a:ext cx="6400800" cy="997196"/>
          </a:xfrm>
        </p:spPr>
        <p:txBody>
          <a:bodyPr/>
          <a:lstStyle/>
          <a:p>
            <a:r>
              <a:rPr lang="en-US"/>
              <a:t>Azure Monitor Logs</a:t>
            </a:r>
            <a:br>
              <a:rPr lang="en-US"/>
            </a:br>
            <a:r>
              <a:rPr lang="en-US"/>
              <a:t>(aka Log Analytics)</a:t>
            </a:r>
          </a:p>
        </p:txBody>
      </p:sp>
    </p:spTree>
    <p:extLst>
      <p:ext uri="{BB962C8B-B14F-4D97-AF65-F5344CB8AC3E}">
        <p14:creationId xmlns:p14="http://schemas.microsoft.com/office/powerpoint/2010/main" val="128563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50FCB71-5FE6-4AD7-91C1-26F505A8D575}"/>
              </a:ext>
            </a:extLst>
          </p:cNvPr>
          <p:cNvGrpSpPr/>
          <p:nvPr/>
        </p:nvGrpSpPr>
        <p:grpSpPr>
          <a:xfrm>
            <a:off x="7491029" y="877901"/>
            <a:ext cx="1540983" cy="2295587"/>
            <a:chOff x="7473157" y="948283"/>
            <a:chExt cx="1571883" cy="2341618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6F05F26-42F6-466F-92B1-72E5DF3364C7}"/>
                </a:ext>
              </a:extLst>
            </p:cNvPr>
            <p:cNvSpPr txBox="1"/>
            <p:nvPr/>
          </p:nvSpPr>
          <p:spPr>
            <a:xfrm>
              <a:off x="7841116" y="1816005"/>
              <a:ext cx="868940" cy="278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76" dirty="0"/>
                <a:t>Multiple</a:t>
              </a:r>
            </a:p>
          </p:txBody>
        </p: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E13E2A17-BD55-4A63-B836-EC4136B30752}"/>
                </a:ext>
              </a:extLst>
            </p:cNvPr>
            <p:cNvSpPr/>
            <p:nvPr/>
          </p:nvSpPr>
          <p:spPr>
            <a:xfrm>
              <a:off x="7473157" y="948283"/>
              <a:ext cx="1550850" cy="110746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0DABCFC-17A0-452A-B918-2F3C650CF3B0}"/>
                </a:ext>
              </a:extLst>
            </p:cNvPr>
            <p:cNvSpPr txBox="1"/>
            <p:nvPr/>
          </p:nvSpPr>
          <p:spPr>
            <a:xfrm>
              <a:off x="7759063" y="995200"/>
              <a:ext cx="1050738" cy="637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30" dirty="0"/>
                <a:t>Solutions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9594A01F-0762-456C-966E-3617DA45FEB7}"/>
                </a:ext>
              </a:extLst>
            </p:cNvPr>
            <p:cNvGrpSpPr/>
            <p:nvPr/>
          </p:nvGrpSpPr>
          <p:grpSpPr>
            <a:xfrm>
              <a:off x="8014923" y="2095912"/>
              <a:ext cx="1030117" cy="1011903"/>
              <a:chOff x="5778978" y="2002773"/>
              <a:chExt cx="1022402" cy="1456258"/>
            </a:xfrm>
          </p:grpSpPr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C557CEC-DF00-423E-955A-177FEF7911C2}"/>
                  </a:ext>
                </a:extLst>
              </p:cNvPr>
              <p:cNvSpPr txBox="1"/>
              <p:nvPr/>
            </p:nvSpPr>
            <p:spPr>
              <a:xfrm>
                <a:off x="5782912" y="2002773"/>
                <a:ext cx="1011630" cy="52636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txBody>
              <a:bodyPr wrap="square" rtlCol="0">
                <a:spAutoFit/>
              </a:bodyPr>
              <a:lstStyle/>
              <a:p>
                <a:endParaRPr lang="en-US" sz="1730" dirty="0"/>
              </a:p>
            </p:txBody>
          </p:sp>
          <p:pic>
            <p:nvPicPr>
              <p:cNvPr id="194" name="Picture 193">
                <a:extLst>
                  <a:ext uri="{FF2B5EF4-FFF2-40B4-BE49-F238E27FC236}">
                    <a16:creationId xmlns:a16="http://schemas.microsoft.com/office/drawing/2014/main" id="{F982F067-78B6-423B-B2CA-D0DAC6FFE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8978" y="2729977"/>
                <a:ext cx="1022402" cy="729054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</p:pic>
          <p:pic>
            <p:nvPicPr>
              <p:cNvPr id="195" name="Picture 194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E9C80759-C1DD-4FE9-BD2C-F0E5123E7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2705" y="2232693"/>
                <a:ext cx="651645" cy="348054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</p:pic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798CDA89-4631-4E95-B528-3E2ECAE484A6}"/>
                </a:ext>
              </a:extLst>
            </p:cNvPr>
            <p:cNvGrpSpPr/>
            <p:nvPr/>
          </p:nvGrpSpPr>
          <p:grpSpPr>
            <a:xfrm>
              <a:off x="7823645" y="2109106"/>
              <a:ext cx="1075567" cy="1069721"/>
              <a:chOff x="5778978" y="2002773"/>
              <a:chExt cx="1022402" cy="1456258"/>
            </a:xfrm>
          </p:grpSpPr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ED1918D-E4F4-4122-BC44-B08D508CD9E4}"/>
                  </a:ext>
                </a:extLst>
              </p:cNvPr>
              <p:cNvSpPr txBox="1"/>
              <p:nvPr/>
            </p:nvSpPr>
            <p:spPr>
              <a:xfrm>
                <a:off x="5782912" y="2002773"/>
                <a:ext cx="1011630" cy="49791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txBody>
              <a:bodyPr wrap="square" rtlCol="0">
                <a:spAutoFit/>
              </a:bodyPr>
              <a:lstStyle/>
              <a:p>
                <a:endParaRPr lang="en-US" sz="1730" dirty="0"/>
              </a:p>
            </p:txBody>
          </p:sp>
          <p:pic>
            <p:nvPicPr>
              <p:cNvPr id="191" name="Picture 190">
                <a:extLst>
                  <a:ext uri="{FF2B5EF4-FFF2-40B4-BE49-F238E27FC236}">
                    <a16:creationId xmlns:a16="http://schemas.microsoft.com/office/drawing/2014/main" id="{783CC099-DB0B-44F3-8846-F474434A5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8978" y="2729977"/>
                <a:ext cx="1022402" cy="729054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</p:pic>
          <p:pic>
            <p:nvPicPr>
              <p:cNvPr id="192" name="Picture 191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5F19275A-241B-4DAA-8646-02433EA4B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2705" y="2232693"/>
                <a:ext cx="651645" cy="348054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</p:pic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245E249-7672-4CFD-9960-8758CD1559C3}"/>
                </a:ext>
              </a:extLst>
            </p:cNvPr>
            <p:cNvGrpSpPr/>
            <p:nvPr/>
          </p:nvGrpSpPr>
          <p:grpSpPr>
            <a:xfrm>
              <a:off x="7640860" y="2109105"/>
              <a:ext cx="1094185" cy="1157010"/>
              <a:chOff x="5778978" y="2002773"/>
              <a:chExt cx="1022402" cy="1456258"/>
            </a:xfrm>
          </p:grpSpPr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B7EC758C-BB7C-4424-BED5-05006B1BF280}"/>
                  </a:ext>
                </a:extLst>
              </p:cNvPr>
              <p:cNvSpPr txBox="1"/>
              <p:nvPr/>
            </p:nvSpPr>
            <p:spPr>
              <a:xfrm>
                <a:off x="5782912" y="2002773"/>
                <a:ext cx="1011630" cy="46034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txBody>
              <a:bodyPr wrap="square" rtlCol="0">
                <a:spAutoFit/>
              </a:bodyPr>
              <a:lstStyle/>
              <a:p>
                <a:endParaRPr lang="en-US" sz="1730" dirty="0"/>
              </a:p>
            </p:txBody>
          </p:sp>
          <p:pic>
            <p:nvPicPr>
              <p:cNvPr id="188" name="Picture 187">
                <a:extLst>
                  <a:ext uri="{FF2B5EF4-FFF2-40B4-BE49-F238E27FC236}">
                    <a16:creationId xmlns:a16="http://schemas.microsoft.com/office/drawing/2014/main" id="{9628984C-1B4B-4FAA-A606-9222D17C1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8978" y="2729977"/>
                <a:ext cx="1022402" cy="729054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</p:pic>
          <p:pic>
            <p:nvPicPr>
              <p:cNvPr id="189" name="Picture 188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B7467F7E-257A-482B-8024-B50281561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2705" y="2232693"/>
                <a:ext cx="651645" cy="348054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</p:pic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DD62243-985C-42AD-935E-A34F8E6ADF17}"/>
                </a:ext>
              </a:extLst>
            </p:cNvPr>
            <p:cNvGrpSpPr/>
            <p:nvPr/>
          </p:nvGrpSpPr>
          <p:grpSpPr>
            <a:xfrm>
              <a:off x="7523184" y="2116577"/>
              <a:ext cx="1022402" cy="1173324"/>
              <a:chOff x="5778978" y="2002773"/>
              <a:chExt cx="1022402" cy="1456258"/>
            </a:xfrm>
          </p:grpSpPr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F301C81E-DDBF-46F0-8D84-0E954FA81539}"/>
                  </a:ext>
                </a:extLst>
              </p:cNvPr>
              <p:cNvSpPr txBox="1"/>
              <p:nvPr/>
            </p:nvSpPr>
            <p:spPr>
              <a:xfrm>
                <a:off x="5782912" y="2002773"/>
                <a:ext cx="1011630" cy="45394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730" dirty="0"/>
              </a:p>
            </p:txBody>
          </p:sp>
          <p:pic>
            <p:nvPicPr>
              <p:cNvPr id="185" name="Picture 184">
                <a:extLst>
                  <a:ext uri="{FF2B5EF4-FFF2-40B4-BE49-F238E27FC236}">
                    <a16:creationId xmlns:a16="http://schemas.microsoft.com/office/drawing/2014/main" id="{78EFC352-31E9-4EAF-ABFB-89E6A03A03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8978" y="2729977"/>
                <a:ext cx="1022402" cy="729054"/>
              </a:xfrm>
              <a:prstGeom prst="rect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</p:pic>
          <p:pic>
            <p:nvPicPr>
              <p:cNvPr id="186" name="Picture 185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699A7A89-3FED-4476-97DB-B974DBD68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2705" y="2232693"/>
                <a:ext cx="651645" cy="348054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8E401EA-49C9-4B24-8A99-69925B6B220A}"/>
                </a:ext>
              </a:extLst>
            </p:cNvPr>
            <p:cNvGrpSpPr/>
            <p:nvPr/>
          </p:nvGrpSpPr>
          <p:grpSpPr>
            <a:xfrm>
              <a:off x="7953737" y="1344009"/>
              <a:ext cx="519042" cy="514919"/>
              <a:chOff x="10555585" y="584180"/>
              <a:chExt cx="519042" cy="514919"/>
            </a:xfrm>
          </p:grpSpPr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AABC4FF6-6740-437C-83CF-C12DEBB18E8E}"/>
                  </a:ext>
                </a:extLst>
              </p:cNvPr>
              <p:cNvGrpSpPr/>
              <p:nvPr/>
            </p:nvGrpSpPr>
            <p:grpSpPr>
              <a:xfrm>
                <a:off x="10555585" y="584180"/>
                <a:ext cx="519042" cy="514919"/>
                <a:chOff x="8811698" y="1665703"/>
                <a:chExt cx="519042" cy="514919"/>
              </a:xfrm>
            </p:grpSpPr>
            <p:pic>
              <p:nvPicPr>
                <p:cNvPr id="176" name="Picture 175">
                  <a:extLst>
                    <a:ext uri="{FF2B5EF4-FFF2-40B4-BE49-F238E27FC236}">
                      <a16:creationId xmlns:a16="http://schemas.microsoft.com/office/drawing/2014/main" id="{8E61BFC9-8670-4165-96C5-B79D734F9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11698" y="1681281"/>
                  <a:ext cx="287458" cy="390397"/>
                </a:xfrm>
                <a:prstGeom prst="rect">
                  <a:avLst/>
                </a:prstGeom>
              </p:spPr>
            </p:pic>
            <p:pic>
              <p:nvPicPr>
                <p:cNvPr id="177" name="Picture 176">
                  <a:extLst>
                    <a:ext uri="{FF2B5EF4-FFF2-40B4-BE49-F238E27FC236}">
                      <a16:creationId xmlns:a16="http://schemas.microsoft.com/office/drawing/2014/main" id="{47D1964F-DBCD-4D60-8937-A645712C73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58213" y="1790226"/>
                  <a:ext cx="287457" cy="390396"/>
                </a:xfrm>
                <a:prstGeom prst="rect">
                  <a:avLst/>
                </a:prstGeom>
              </p:spPr>
            </p:pic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6DA41570-36FB-41AA-B27E-87DED69BE7AA}"/>
                    </a:ext>
                  </a:extLst>
                </p:cNvPr>
                <p:cNvGrpSpPr/>
                <p:nvPr/>
              </p:nvGrpSpPr>
              <p:grpSpPr>
                <a:xfrm>
                  <a:off x="9058754" y="1665703"/>
                  <a:ext cx="249543" cy="391502"/>
                  <a:chOff x="2648719" y="1740202"/>
                  <a:chExt cx="606743" cy="722313"/>
                </a:xfrm>
              </p:grpSpPr>
              <p:pic>
                <p:nvPicPr>
                  <p:cNvPr id="182" name="Picture 181">
                    <a:extLst>
                      <a:ext uri="{FF2B5EF4-FFF2-40B4-BE49-F238E27FC236}">
                        <a16:creationId xmlns:a16="http://schemas.microsoft.com/office/drawing/2014/main" id="{BEF65CE0-A125-406A-93FB-6AF2E6B100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duotone>
                      <a:prstClr val="black"/>
                      <a:schemeClr val="accent5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8719" y="1740202"/>
                    <a:ext cx="606743" cy="722313"/>
                  </a:xfrm>
                  <a:prstGeom prst="rect">
                    <a:avLst/>
                  </a:prstGeom>
                </p:spPr>
              </p:pic>
              <p:pic>
                <p:nvPicPr>
                  <p:cNvPr id="183" name="Picture 182" descr="A picture containing object&#10;&#10;Description generated with high confidence">
                    <a:extLst>
                      <a:ext uri="{FF2B5EF4-FFF2-40B4-BE49-F238E27FC236}">
                        <a16:creationId xmlns:a16="http://schemas.microsoft.com/office/drawing/2014/main" id="{67614F28-DED3-4003-A424-73928DC6F3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prstClr val="black"/>
                      <a:schemeClr val="accent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aturation sat="4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32448" y="2027995"/>
                    <a:ext cx="191640" cy="1916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5E2FEE16-7542-4CD5-984C-2F4D3C4EE173}"/>
                    </a:ext>
                  </a:extLst>
                </p:cNvPr>
                <p:cNvGrpSpPr/>
                <p:nvPr/>
              </p:nvGrpSpPr>
              <p:grpSpPr>
                <a:xfrm>
                  <a:off x="9081197" y="1773646"/>
                  <a:ext cx="249543" cy="391502"/>
                  <a:chOff x="1455798" y="1740202"/>
                  <a:chExt cx="606743" cy="722313"/>
                </a:xfrm>
              </p:grpSpPr>
              <p:pic>
                <p:nvPicPr>
                  <p:cNvPr id="180" name="Picture 179">
                    <a:extLst>
                      <a:ext uri="{FF2B5EF4-FFF2-40B4-BE49-F238E27FC236}">
                        <a16:creationId xmlns:a16="http://schemas.microsoft.com/office/drawing/2014/main" id="{F81D6201-9DE3-4215-B954-85D8AA63D9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55798" y="1740202"/>
                    <a:ext cx="606743" cy="722313"/>
                  </a:xfrm>
                  <a:prstGeom prst="rect">
                    <a:avLst/>
                  </a:prstGeom>
                </p:spPr>
              </p:pic>
              <p:pic>
                <p:nvPicPr>
                  <p:cNvPr id="181" name="Picture 180" descr="A picture containing object&#10;&#10;Description generated with high confidence">
                    <a:extLst>
                      <a:ext uri="{FF2B5EF4-FFF2-40B4-BE49-F238E27FC236}">
                        <a16:creationId xmlns:a16="http://schemas.microsoft.com/office/drawing/2014/main" id="{E52C73DE-B34C-44E6-9782-F756244817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prstClr val="black"/>
                      <a:schemeClr val="accent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aturation sat="4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18500" y="2026473"/>
                    <a:ext cx="191640" cy="1916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75" name="Picture 174" descr="A picture containing object&#10;&#10;Description generated with high confidence">
                <a:extLst>
                  <a:ext uri="{FF2B5EF4-FFF2-40B4-BE49-F238E27FC236}">
                    <a16:creationId xmlns:a16="http://schemas.microsoft.com/office/drawing/2014/main" id="{7A3F8084-BC93-4691-A4A3-05F5CC6710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10719765" y="862530"/>
                <a:ext cx="78818" cy="103871"/>
              </a:xfrm>
              <a:prstGeom prst="rect">
                <a:avLst/>
              </a:prstGeom>
            </p:spPr>
          </p:pic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3E73F87-11C4-4513-80DB-90A8825A8CF6}"/>
              </a:ext>
            </a:extLst>
          </p:cNvPr>
          <p:cNvGrpSpPr/>
          <p:nvPr/>
        </p:nvGrpSpPr>
        <p:grpSpPr>
          <a:xfrm>
            <a:off x="3056357" y="895236"/>
            <a:ext cx="4379598" cy="2289627"/>
            <a:chOff x="2939228" y="947859"/>
            <a:chExt cx="4467418" cy="2335539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8D1E010-EA44-4EE0-91E5-F01379339BD1}"/>
                </a:ext>
              </a:extLst>
            </p:cNvPr>
            <p:cNvGrpSpPr/>
            <p:nvPr/>
          </p:nvGrpSpPr>
          <p:grpSpPr>
            <a:xfrm>
              <a:off x="5243890" y="2121481"/>
              <a:ext cx="1016885" cy="1156255"/>
              <a:chOff x="3482465" y="2034807"/>
              <a:chExt cx="1016885" cy="1435524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9CDBDB19-3EBF-4B87-BDD1-760A7B265D99}"/>
                  </a:ext>
                </a:extLst>
              </p:cNvPr>
              <p:cNvSpPr txBox="1"/>
              <p:nvPr/>
            </p:nvSpPr>
            <p:spPr>
              <a:xfrm>
                <a:off x="3487720" y="2034807"/>
                <a:ext cx="1011630" cy="45408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sz="1730" dirty="0"/>
              </a:p>
            </p:txBody>
          </p:sp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9E9F6B8B-511B-47A8-AFCC-31C9F9E0B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7052" y="2177698"/>
                <a:ext cx="840366" cy="448852"/>
              </a:xfrm>
              <a:prstGeom prst="rect">
                <a:avLst/>
              </a:prstGeom>
            </p:spPr>
          </p:pic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4CCD990C-327F-4A18-9485-4B7962B668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1946"/>
              <a:stretch/>
            </p:blipFill>
            <p:spPr>
              <a:xfrm>
                <a:off x="3482465" y="2734293"/>
                <a:ext cx="1011630" cy="736038"/>
              </a:xfrm>
              <a:prstGeom prst="rect">
                <a:avLst/>
              </a:prstGeom>
            </p:spPr>
          </p:pic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9E8B122A-AC09-4F16-9602-AFF61CEC4F6C}"/>
                </a:ext>
              </a:extLst>
            </p:cNvPr>
            <p:cNvGrpSpPr/>
            <p:nvPr/>
          </p:nvGrpSpPr>
          <p:grpSpPr>
            <a:xfrm>
              <a:off x="2965771" y="2121481"/>
              <a:ext cx="1011630" cy="1131008"/>
              <a:chOff x="1227996" y="2034807"/>
              <a:chExt cx="1011630" cy="1413941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7B8202C8-BCFB-441C-AA19-C523B76F4614}"/>
                  </a:ext>
                </a:extLst>
              </p:cNvPr>
              <p:cNvSpPr txBox="1"/>
              <p:nvPr/>
            </p:nvSpPr>
            <p:spPr>
              <a:xfrm>
                <a:off x="1227996" y="2034807"/>
                <a:ext cx="1011630" cy="45724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sz="1730" dirty="0"/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FB7BAA0-0239-468B-8E39-08A9013FB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391249" y="2112146"/>
                <a:ext cx="683035" cy="508536"/>
              </a:xfrm>
              <a:prstGeom prst="rect">
                <a:avLst/>
              </a:prstGeom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0413ADAD-0FD9-49E8-A0A2-CB3B8182B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27996" y="2708614"/>
                <a:ext cx="1011630" cy="740134"/>
              </a:xfrm>
              <a:prstGeom prst="rect">
                <a:avLst/>
              </a:prstGeom>
            </p:spPr>
          </p:pic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C0988E05-CB03-430C-83E7-6FC505E25533}"/>
                </a:ext>
              </a:extLst>
            </p:cNvPr>
            <p:cNvGrpSpPr/>
            <p:nvPr/>
          </p:nvGrpSpPr>
          <p:grpSpPr>
            <a:xfrm>
              <a:off x="4099575" y="2108973"/>
              <a:ext cx="1022141" cy="1158016"/>
              <a:chOff x="2373625" y="2022299"/>
              <a:chExt cx="1022141" cy="1437710"/>
            </a:xfrm>
          </p:grpSpPr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E92D67D-C0C4-43F0-B5A4-8A143EB0526D}"/>
                  </a:ext>
                </a:extLst>
              </p:cNvPr>
              <p:cNvSpPr txBox="1"/>
              <p:nvPr/>
            </p:nvSpPr>
            <p:spPr>
              <a:xfrm>
                <a:off x="2378881" y="2022299"/>
                <a:ext cx="1011630" cy="45408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sz="1730" dirty="0"/>
              </a:p>
            </p:txBody>
          </p:sp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BB3EB95A-A70E-42FB-BDDC-D4C59F2BE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0073CE"/>
                  </a:clrFrom>
                  <a:clrTo>
                    <a:srgbClr val="0073CE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6"/>
                  </a:ext>
                </a:extLst>
              </a:blip>
              <a:stretch>
                <a:fillRect/>
              </a:stretch>
            </p:blipFill>
            <p:spPr>
              <a:xfrm>
                <a:off x="2424905" y="2085970"/>
                <a:ext cx="821893" cy="627120"/>
              </a:xfrm>
              <a:prstGeom prst="rect">
                <a:avLst/>
              </a:prstGeom>
            </p:spPr>
          </p:pic>
          <p:pic>
            <p:nvPicPr>
              <p:cNvPr id="152" name="picture">
                <a:extLst>
                  <a:ext uri="{FF2B5EF4-FFF2-40B4-BE49-F238E27FC236}">
                    <a16:creationId xmlns:a16="http://schemas.microsoft.com/office/drawing/2014/main" id="{76A26601-5558-4CF3-B1B6-F4C9C760A458}"/>
                  </a:ext>
                </a:extLst>
              </p:cNvPr>
              <p:cNvPicPr/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3625" y="2721133"/>
                <a:ext cx="1022141" cy="738876"/>
              </a:xfrm>
              <a:prstGeom prst="rect">
                <a:avLst/>
              </a:prstGeom>
            </p:spPr>
          </p:pic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49572BF-4AA2-41F4-95AD-9967946CA864}"/>
                </a:ext>
              </a:extLst>
            </p:cNvPr>
            <p:cNvGrpSpPr/>
            <p:nvPr/>
          </p:nvGrpSpPr>
          <p:grpSpPr>
            <a:xfrm>
              <a:off x="6382949" y="2108972"/>
              <a:ext cx="1011630" cy="1174426"/>
              <a:chOff x="4633349" y="2022299"/>
              <a:chExt cx="1011630" cy="1448086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F88E4EC-9DD0-43F9-ABAD-CDF547DA23BA}"/>
                  </a:ext>
                </a:extLst>
              </p:cNvPr>
              <p:cNvSpPr txBox="1"/>
              <p:nvPr/>
            </p:nvSpPr>
            <p:spPr>
              <a:xfrm>
                <a:off x="4633349" y="2022299"/>
                <a:ext cx="1011630" cy="45097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sz="1730" dirty="0"/>
              </a:p>
            </p:txBody>
          </p:sp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FD78BB23-41C5-4E83-BFDD-4F061B570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33349" y="2727931"/>
                <a:ext cx="1011630" cy="742454"/>
              </a:xfrm>
              <a:prstGeom prst="rect">
                <a:avLst/>
              </a:prstGeom>
            </p:spPr>
          </p:pic>
          <p:pic>
            <p:nvPicPr>
              <p:cNvPr id="147" name="Picture 146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A49C59A6-7D0C-4FA6-AA78-9787F77DD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>
                <a:off x="4791937" y="2152452"/>
                <a:ext cx="685044" cy="513783"/>
              </a:xfrm>
              <a:prstGeom prst="rect">
                <a:avLst/>
              </a:prstGeom>
            </p:spPr>
          </p:pic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32B599A-9B7D-4B43-BA83-A095C456D758}"/>
                </a:ext>
              </a:extLst>
            </p:cNvPr>
            <p:cNvGrpSpPr/>
            <p:nvPr/>
          </p:nvGrpSpPr>
          <p:grpSpPr>
            <a:xfrm>
              <a:off x="2939228" y="947859"/>
              <a:ext cx="4467418" cy="1359845"/>
              <a:chOff x="3435201" y="1259586"/>
              <a:chExt cx="4467418" cy="1359845"/>
            </a:xfrm>
          </p:grpSpPr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1C236579-7F6B-44C1-A58F-964D40C99825}"/>
                  </a:ext>
                </a:extLst>
              </p:cNvPr>
              <p:cNvSpPr/>
              <p:nvPr/>
            </p:nvSpPr>
            <p:spPr>
              <a:xfrm>
                <a:off x="3435201" y="1259586"/>
                <a:ext cx="4467418" cy="1135472"/>
              </a:xfrm>
              <a:prstGeom prst="round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30"/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6F8EF0B7-5B83-42F1-BF12-0ED813954C0E}"/>
                  </a:ext>
                </a:extLst>
              </p:cNvPr>
              <p:cNvGrpSpPr/>
              <p:nvPr/>
            </p:nvGrpSpPr>
            <p:grpSpPr>
              <a:xfrm>
                <a:off x="3793840" y="1729794"/>
                <a:ext cx="345350" cy="469020"/>
                <a:chOff x="1455798" y="1740202"/>
                <a:chExt cx="606743" cy="722313"/>
              </a:xfrm>
            </p:grpSpPr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77DC4E34-382B-4947-B88D-EFF0F3EC3C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5798" y="1740202"/>
                  <a:ext cx="606743" cy="722313"/>
                </a:xfrm>
                <a:prstGeom prst="rect">
                  <a:avLst/>
                </a:prstGeom>
              </p:spPr>
            </p:pic>
            <p:pic>
              <p:nvPicPr>
                <p:cNvPr id="143" name="Picture 142" descr="A picture containing object&#10;&#10;Description generated with high confidence">
                  <a:extLst>
                    <a:ext uri="{FF2B5EF4-FFF2-40B4-BE49-F238E27FC236}">
                      <a16:creationId xmlns:a16="http://schemas.microsoft.com/office/drawing/2014/main" id="{DB7DA25F-8E78-4D7E-8610-8E14B11526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18500" y="2026473"/>
                  <a:ext cx="191640" cy="191640"/>
                </a:xfrm>
                <a:prstGeom prst="rect">
                  <a:avLst/>
                </a:prstGeom>
              </p:spPr>
            </p:pic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15202923-CCAC-4902-BFBC-87DF675C6CCD}"/>
                  </a:ext>
                </a:extLst>
              </p:cNvPr>
              <p:cNvGrpSpPr/>
              <p:nvPr/>
            </p:nvGrpSpPr>
            <p:grpSpPr>
              <a:xfrm>
                <a:off x="4917325" y="1733106"/>
                <a:ext cx="345350" cy="469020"/>
                <a:chOff x="2648719" y="1740202"/>
                <a:chExt cx="606743" cy="722313"/>
              </a:xfrm>
            </p:grpSpPr>
            <p:pic>
              <p:nvPicPr>
                <p:cNvPr id="140" name="Picture 139">
                  <a:extLst>
                    <a:ext uri="{FF2B5EF4-FFF2-40B4-BE49-F238E27FC236}">
                      <a16:creationId xmlns:a16="http://schemas.microsoft.com/office/drawing/2014/main" id="{CA37079A-4D04-432D-B7EB-0471FA2162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48719" y="1740202"/>
                  <a:ext cx="606743" cy="722313"/>
                </a:xfrm>
                <a:prstGeom prst="rect">
                  <a:avLst/>
                </a:prstGeom>
              </p:spPr>
            </p:pic>
            <p:pic>
              <p:nvPicPr>
                <p:cNvPr id="141" name="Picture 140" descr="A picture containing object&#10;&#10;Description generated with high confidence">
                  <a:extLst>
                    <a:ext uri="{FF2B5EF4-FFF2-40B4-BE49-F238E27FC236}">
                      <a16:creationId xmlns:a16="http://schemas.microsoft.com/office/drawing/2014/main" id="{6725F4B2-2300-4978-A5AB-FB232446C0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2448" y="2027995"/>
                  <a:ext cx="191640" cy="191640"/>
                </a:xfrm>
                <a:prstGeom prst="rect">
                  <a:avLst/>
                </a:prstGeom>
              </p:spPr>
            </p:pic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947C8BC-B947-49C1-B4F2-B6CFBE0BC5B4}"/>
                  </a:ext>
                </a:extLst>
              </p:cNvPr>
              <p:cNvGrpSpPr/>
              <p:nvPr/>
            </p:nvGrpSpPr>
            <p:grpSpPr>
              <a:xfrm>
                <a:off x="6048308" y="1722630"/>
                <a:ext cx="345350" cy="469020"/>
                <a:chOff x="3710266" y="1740202"/>
                <a:chExt cx="606743" cy="722313"/>
              </a:xfrm>
            </p:grpSpPr>
            <p:pic>
              <p:nvPicPr>
                <p:cNvPr id="138" name="Picture 137">
                  <a:extLst>
                    <a:ext uri="{FF2B5EF4-FFF2-40B4-BE49-F238E27FC236}">
                      <a16:creationId xmlns:a16="http://schemas.microsoft.com/office/drawing/2014/main" id="{CF49E225-176A-4E1D-B54B-91E4A0EB98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0266" y="1740202"/>
                  <a:ext cx="606743" cy="722313"/>
                </a:xfrm>
                <a:prstGeom prst="rect">
                  <a:avLst/>
                </a:prstGeom>
              </p:spPr>
            </p:pic>
            <p:pic>
              <p:nvPicPr>
                <p:cNvPr id="139" name="Picture 138" descr="A picture containing object&#10;&#10;Description generated with high confidence">
                  <a:extLst>
                    <a:ext uri="{FF2B5EF4-FFF2-40B4-BE49-F238E27FC236}">
                      <a16:creationId xmlns:a16="http://schemas.microsoft.com/office/drawing/2014/main" id="{A8ACC807-3AF7-406B-BAF7-70A8A4B9AE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6897" y="2038005"/>
                  <a:ext cx="191640" cy="191640"/>
                </a:xfrm>
                <a:prstGeom prst="rect">
                  <a:avLst/>
                </a:prstGeom>
              </p:spPr>
            </p:pic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4E0AB9AD-98A8-4879-AEB1-3A30CA695BDB}"/>
                  </a:ext>
                </a:extLst>
              </p:cNvPr>
              <p:cNvGrpSpPr/>
              <p:nvPr/>
            </p:nvGrpSpPr>
            <p:grpSpPr>
              <a:xfrm>
                <a:off x="7173970" y="1741518"/>
                <a:ext cx="345350" cy="469020"/>
                <a:chOff x="4903187" y="1740202"/>
                <a:chExt cx="606743" cy="722313"/>
              </a:xfrm>
            </p:grpSpPr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CB1025EF-6D0C-4477-8A1D-78035C4EC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03187" y="1740202"/>
                  <a:ext cx="606743" cy="722313"/>
                </a:xfrm>
                <a:prstGeom prst="rect">
                  <a:avLst/>
                </a:prstGeom>
              </p:spPr>
            </p:pic>
            <p:pic>
              <p:nvPicPr>
                <p:cNvPr id="137" name="Picture 136" descr="A picture containing object&#10;&#10;Description generated with high confidence">
                  <a:extLst>
                    <a:ext uri="{FF2B5EF4-FFF2-40B4-BE49-F238E27FC236}">
                      <a16:creationId xmlns:a16="http://schemas.microsoft.com/office/drawing/2014/main" id="{7126A628-5A17-4E1A-BCB7-BBDE2CB9A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71052" y="2064151"/>
                  <a:ext cx="191640" cy="191640"/>
                </a:xfrm>
                <a:prstGeom prst="rect">
                  <a:avLst/>
                </a:prstGeom>
              </p:spPr>
            </p:pic>
          </p:grp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3C735CE-33F8-4160-AE6E-B04D2EE9DE96}"/>
                  </a:ext>
                </a:extLst>
              </p:cNvPr>
              <p:cNvSpPr txBox="1"/>
              <p:nvPr/>
            </p:nvSpPr>
            <p:spPr>
              <a:xfrm>
                <a:off x="3749620" y="2139663"/>
                <a:ext cx="424115" cy="463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76" dirty="0"/>
                  <a:t>Dev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B9B1D8E-B930-4B5C-936E-09BF7E22A03A}"/>
                  </a:ext>
                </a:extLst>
              </p:cNvPr>
              <p:cNvSpPr txBox="1"/>
              <p:nvPr/>
            </p:nvSpPr>
            <p:spPr>
              <a:xfrm>
                <a:off x="4877942" y="2156096"/>
                <a:ext cx="5793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76" dirty="0"/>
                  <a:t>Ops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678859A0-7DC2-4253-8EE4-8A6E8DB26F13}"/>
                  </a:ext>
                </a:extLst>
              </p:cNvPr>
              <p:cNvSpPr txBox="1"/>
              <p:nvPr/>
            </p:nvSpPr>
            <p:spPr>
              <a:xfrm>
                <a:off x="5916737" y="2139663"/>
                <a:ext cx="665945" cy="463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76" dirty="0" err="1"/>
                  <a:t>SecOps</a:t>
                </a:r>
                <a:endParaRPr lang="en-US" sz="1176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55162BC-30D0-4BA1-934A-C5F156952C88}"/>
                  </a:ext>
                </a:extLst>
              </p:cNvPr>
              <p:cNvSpPr txBox="1"/>
              <p:nvPr/>
            </p:nvSpPr>
            <p:spPr>
              <a:xfrm>
                <a:off x="7003453" y="2156096"/>
                <a:ext cx="665945" cy="463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76" dirty="0" err="1"/>
                  <a:t>NwOps</a:t>
                </a:r>
                <a:endParaRPr lang="en-US" sz="1176" dirty="0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4074ABF-BCCF-4131-80AB-84C8ED85E544}"/>
                  </a:ext>
                </a:extLst>
              </p:cNvPr>
              <p:cNvSpPr txBox="1"/>
              <p:nvPr/>
            </p:nvSpPr>
            <p:spPr>
              <a:xfrm>
                <a:off x="4983201" y="1265757"/>
                <a:ext cx="1867071" cy="637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30" dirty="0"/>
                  <a:t>Targeted Insights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D887065-804E-4C5E-B208-5CABC0E50049}"/>
              </a:ext>
            </a:extLst>
          </p:cNvPr>
          <p:cNvSpPr txBox="1"/>
          <p:nvPr/>
        </p:nvSpPr>
        <p:spPr>
          <a:xfrm>
            <a:off x="1169884" y="2375029"/>
            <a:ext cx="1785357" cy="72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Context based experiences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FC0B4F-B7E3-4AC2-9393-C44AEEE79D16}"/>
              </a:ext>
            </a:extLst>
          </p:cNvPr>
          <p:cNvGrpSpPr/>
          <p:nvPr/>
        </p:nvGrpSpPr>
        <p:grpSpPr>
          <a:xfrm>
            <a:off x="568048" y="5935883"/>
            <a:ext cx="9811794" cy="720095"/>
            <a:chOff x="1053877" y="5833966"/>
            <a:chExt cx="7977334" cy="72019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0FEF42-59DD-40AE-9E54-618E644D0255}"/>
                </a:ext>
              </a:extLst>
            </p:cNvPr>
            <p:cNvSpPr/>
            <p:nvPr/>
          </p:nvSpPr>
          <p:spPr>
            <a:xfrm>
              <a:off x="2956997" y="5846277"/>
              <a:ext cx="6074214" cy="70788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r>
                <a:rPr lang="en-US" sz="1800" b="1" dirty="0">
                  <a:solidFill>
                    <a:prstClr val="white"/>
                  </a:solidFill>
                  <a:latin typeface="Calibri" panose="020F0502020204030204"/>
                </a:rPr>
                <a:t>Kusto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54123C6-AB29-4185-870A-5D1900B606CF}"/>
                </a:ext>
              </a:extLst>
            </p:cNvPr>
            <p:cNvSpPr txBox="1"/>
            <p:nvPr/>
          </p:nvSpPr>
          <p:spPr>
            <a:xfrm>
              <a:off x="1053877" y="5833966"/>
              <a:ext cx="1763475" cy="7201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 defTabSz="914225"/>
              <a:r>
                <a:rPr lang="en-US" sz="2000" dirty="0">
                  <a:solidFill>
                    <a:prstClr val="black"/>
                  </a:solidFill>
                  <a:latin typeface="Calibri" panose="020F0502020204030204"/>
                </a:rPr>
                <a:t>Scalable Big Data Platform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D5DDB4-3764-40F7-89AB-BB4D8940158F}"/>
              </a:ext>
            </a:extLst>
          </p:cNvPr>
          <p:cNvGrpSpPr/>
          <p:nvPr/>
        </p:nvGrpSpPr>
        <p:grpSpPr>
          <a:xfrm>
            <a:off x="2957443" y="3352540"/>
            <a:ext cx="6087179" cy="647322"/>
            <a:chOff x="3479094" y="3664256"/>
            <a:chExt cx="5612685" cy="647414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E69F205E-36C6-410C-980D-CCB3E098ECDA}"/>
                </a:ext>
              </a:extLst>
            </p:cNvPr>
            <p:cNvSpPr/>
            <p:nvPr/>
          </p:nvSpPr>
          <p:spPr>
            <a:xfrm>
              <a:off x="3479094" y="3664256"/>
              <a:ext cx="5612685" cy="64741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225"/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ED259B2-E4DD-46F4-A9B9-404500EBE2FD}"/>
                </a:ext>
              </a:extLst>
            </p:cNvPr>
            <p:cNvGrpSpPr/>
            <p:nvPr/>
          </p:nvGrpSpPr>
          <p:grpSpPr>
            <a:xfrm>
              <a:off x="5262062" y="3822754"/>
              <a:ext cx="2251665" cy="401342"/>
              <a:chOff x="5262062" y="3822754"/>
              <a:chExt cx="2251665" cy="401342"/>
            </a:xfrm>
          </p:grpSpPr>
          <p:pic>
            <p:nvPicPr>
              <p:cNvPr id="111" name="Picture 110" descr="A picture containing object&#10;&#10;Description generated with high confidence">
                <a:extLst>
                  <a:ext uri="{FF2B5EF4-FFF2-40B4-BE49-F238E27FC236}">
                    <a16:creationId xmlns:a16="http://schemas.microsoft.com/office/drawing/2014/main" id="{A2A5CD22-45B2-47B1-A12B-24775394A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612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5957177" y="3822754"/>
                <a:ext cx="353719" cy="359861"/>
              </a:xfrm>
              <a:prstGeom prst="rect">
                <a:avLst/>
              </a:prstGeom>
              <a:solidFill>
                <a:srgbClr val="000000">
                  <a:alpha val="41176"/>
                </a:srgbClr>
              </a:solidFill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B843D6-F893-45CB-8862-0FA7B43B7847}"/>
                  </a:ext>
                </a:extLst>
              </p:cNvPr>
              <p:cNvSpPr txBox="1"/>
              <p:nvPr/>
            </p:nvSpPr>
            <p:spPr>
              <a:xfrm>
                <a:off x="6389203" y="3832222"/>
                <a:ext cx="1124524" cy="374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225"/>
                <a:r>
                  <a:rPr lang="en-US" sz="1800" dirty="0">
                    <a:solidFill>
                      <a:prstClr val="black"/>
                    </a:solidFill>
                    <a:latin typeface="Calibri" panose="020F0502020204030204"/>
                  </a:rPr>
                  <a:t>Explorers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ED1F676-34C4-4735-A2A0-B06EF3E892F5}"/>
                  </a:ext>
                </a:extLst>
              </p:cNvPr>
              <p:cNvSpPr txBox="1"/>
              <p:nvPr/>
            </p:nvSpPr>
            <p:spPr>
              <a:xfrm>
                <a:off x="5262062" y="3849250"/>
                <a:ext cx="798039" cy="374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225"/>
                <a:r>
                  <a:rPr lang="en-US" sz="1800" dirty="0">
                    <a:solidFill>
                      <a:prstClr val="black"/>
                    </a:solidFill>
                    <a:latin typeface="Calibri" panose="020F0502020204030204"/>
                  </a:rPr>
                  <a:t>Data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712570-4348-4758-B2E9-F153E02BB2FE}"/>
              </a:ext>
            </a:extLst>
          </p:cNvPr>
          <p:cNvGrpSpPr/>
          <p:nvPr/>
        </p:nvGrpSpPr>
        <p:grpSpPr>
          <a:xfrm>
            <a:off x="766330" y="3756589"/>
            <a:ext cx="8257263" cy="2176897"/>
            <a:chOff x="765573" y="3756635"/>
            <a:chExt cx="8258434" cy="21772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A83218-4721-4EA7-8F7E-BCF08E041AFF}"/>
                </a:ext>
              </a:extLst>
            </p:cNvPr>
            <p:cNvSpPr/>
            <p:nvPr/>
          </p:nvSpPr>
          <p:spPr>
            <a:xfrm>
              <a:off x="2965771" y="3906298"/>
              <a:ext cx="6058236" cy="202754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225"/>
              <a:endParaRPr lang="en-US" sz="1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94E5F62-1AFF-4F77-99D7-A059A8884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851469" y="4175263"/>
              <a:ext cx="1950168" cy="450446"/>
            </a:xfrm>
            <a:prstGeom prst="rect">
              <a:avLst/>
            </a:prstGeom>
          </p:spPr>
        </p:pic>
        <p:pic>
          <p:nvPicPr>
            <p:cNvPr id="108" name="Picture 107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3CC1E86B-65AD-4908-B875-C28835899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109" y="5173175"/>
              <a:ext cx="978998" cy="663291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5EA555DD-0045-42C2-860B-707453402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771" y="5134454"/>
              <a:ext cx="1421566" cy="674846"/>
            </a:xfrm>
            <a:prstGeom prst="rect">
              <a:avLst/>
            </a:prstGeom>
          </p:spPr>
        </p:pic>
        <p:pic>
          <p:nvPicPr>
            <p:cNvPr id="144" name="Picture 143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BC55573-883E-4760-9665-526EA525E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4064" y="5066670"/>
              <a:ext cx="786523" cy="752010"/>
            </a:xfrm>
            <a:prstGeom prst="rect">
              <a:avLst/>
            </a:prstGeom>
          </p:spPr>
        </p:pic>
        <p:pic>
          <p:nvPicPr>
            <p:cNvPr id="148" name="Picture 147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EC91A0FA-B4EA-4894-9E91-9965C8F9C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7"/>
                </a:ext>
              </a:extLst>
            </a:blip>
            <a:stretch>
              <a:fillRect/>
            </a:stretch>
          </p:blipFill>
          <p:spPr>
            <a:xfrm>
              <a:off x="3200834" y="4977593"/>
              <a:ext cx="1138797" cy="89209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FE7BE84-A072-4E21-AF6E-9C95A590D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9"/>
                </a:ext>
              </a:extLst>
            </a:blip>
            <a:srcRect l="9291" r="10587"/>
            <a:stretch/>
          </p:blipFill>
          <p:spPr>
            <a:xfrm>
              <a:off x="3071541" y="4129283"/>
              <a:ext cx="638509" cy="53127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4286E82-C110-4AE4-8A03-9DBCE0277320}"/>
                </a:ext>
              </a:extLst>
            </p:cNvPr>
            <p:cNvSpPr txBox="1"/>
            <p:nvPr/>
          </p:nvSpPr>
          <p:spPr>
            <a:xfrm>
              <a:off x="4574693" y="4706713"/>
              <a:ext cx="3247372" cy="469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24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Verdana" panose="020B0604030504040204" pitchFamily="34" charset="0"/>
                  <a:cs typeface="Verdana" panose="020B0604030504040204" pitchFamily="34" charset="0"/>
                </a:rPr>
                <a:t>Azure Log Analytics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2D62ACD-F5E3-4197-8E7F-485768B78F6F}"/>
                </a:ext>
              </a:extLst>
            </p:cNvPr>
            <p:cNvSpPr txBox="1"/>
            <p:nvPr/>
          </p:nvSpPr>
          <p:spPr>
            <a:xfrm>
              <a:off x="765573" y="3756635"/>
              <a:ext cx="2085387" cy="720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2000" dirty="0">
                  <a:solidFill>
                    <a:prstClr val="black"/>
                  </a:solidFill>
                  <a:latin typeface="Calibri" panose="020F0502020204030204"/>
                </a:rPr>
                <a:t>Core </a:t>
              </a:r>
            </a:p>
            <a:p>
              <a:pPr algn="ctr" defTabSz="914225"/>
              <a:r>
                <a:rPr lang="en-US" sz="2000" dirty="0">
                  <a:solidFill>
                    <a:prstClr val="black"/>
                  </a:solidFill>
                  <a:latin typeface="Calibri" panose="020F0502020204030204"/>
                </a:rPr>
                <a:t>experiences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83C04B2-1DA8-462D-B44E-EC29FF012462}"/>
                </a:ext>
              </a:extLst>
            </p:cNvPr>
            <p:cNvSpPr txBox="1"/>
            <p:nvPr/>
          </p:nvSpPr>
          <p:spPr>
            <a:xfrm>
              <a:off x="1053877" y="4780511"/>
              <a:ext cx="1868407" cy="720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2000" dirty="0">
                  <a:solidFill>
                    <a:prstClr val="black"/>
                  </a:solidFill>
                  <a:latin typeface="Calibri" panose="020F0502020204030204"/>
                </a:rPr>
                <a:t>Multi Tenant </a:t>
              </a:r>
            </a:p>
            <a:p>
              <a:pPr algn="ctr" defTabSz="914225"/>
              <a:r>
                <a:rPr lang="en-US" sz="2000" dirty="0">
                  <a:solidFill>
                    <a:prstClr val="black"/>
                  </a:solidFill>
                  <a:latin typeface="Calibri" panose="020F0502020204030204"/>
                </a:rPr>
                <a:t>SaaS  Platform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329724F-8D87-4171-B88B-C44A8B0730E4}"/>
                </a:ext>
              </a:extLst>
            </p:cNvPr>
            <p:cNvGrpSpPr/>
            <p:nvPr/>
          </p:nvGrpSpPr>
          <p:grpSpPr>
            <a:xfrm>
              <a:off x="8033375" y="4189747"/>
              <a:ext cx="908327" cy="424058"/>
              <a:chOff x="9025707" y="4501474"/>
              <a:chExt cx="908327" cy="424058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8B7BDC6-20FF-4E70-B618-975268679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2"/>
                  </a:ext>
                </a:extLst>
              </a:blip>
              <a:stretch>
                <a:fillRect/>
              </a:stretch>
            </p:blipFill>
            <p:spPr>
              <a:xfrm>
                <a:off x="9481377" y="4510219"/>
                <a:ext cx="377629" cy="377629"/>
              </a:xfrm>
              <a:prstGeom prst="rect">
                <a:avLst/>
              </a:prstGeom>
              <a:ln>
                <a:noFill/>
                <a:prstDash val="lgDashDot"/>
              </a:ln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D17FBD52-7119-431F-BE16-C5D5E871F63D}"/>
                  </a:ext>
                </a:extLst>
              </p:cNvPr>
              <p:cNvSpPr/>
              <p:nvPr/>
            </p:nvSpPr>
            <p:spPr>
              <a:xfrm>
                <a:off x="9025707" y="4501474"/>
                <a:ext cx="908327" cy="424058"/>
              </a:xfrm>
              <a:prstGeom prst="rect">
                <a:avLst/>
              </a:prstGeom>
              <a:noFill/>
              <a:ln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5"/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9" name="Picture 48" descr="A close up of a sign&#10;&#10;Description generated with high confidence">
                <a:extLst>
                  <a:ext uri="{FF2B5EF4-FFF2-40B4-BE49-F238E27FC236}">
                    <a16:creationId xmlns:a16="http://schemas.microsoft.com/office/drawing/2014/main" id="{5701DFC3-E92E-4065-8422-AFD94BC8C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6127" y="4540307"/>
                <a:ext cx="407531" cy="318238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9C16614-84BC-43B3-880C-794756FD22A5}"/>
                </a:ext>
              </a:extLst>
            </p:cNvPr>
            <p:cNvGrpSpPr/>
            <p:nvPr/>
          </p:nvGrpSpPr>
          <p:grpSpPr>
            <a:xfrm>
              <a:off x="5874210" y="4166993"/>
              <a:ext cx="2132622" cy="464148"/>
              <a:chOff x="6866542" y="4478720"/>
              <a:chExt cx="2132622" cy="464148"/>
            </a:xfrm>
          </p:grpSpPr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D17E482D-17AB-450B-883A-688C3F6DA8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5346" y="4559694"/>
                <a:ext cx="353171" cy="295206"/>
              </a:xfrm>
              <a:prstGeom prst="rect">
                <a:avLst/>
              </a:prstGeom>
            </p:spPr>
          </p:pic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FEB30887-AE8A-40A2-A698-B3316782A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6542" y="4488517"/>
                <a:ext cx="385239" cy="448046"/>
              </a:xfrm>
              <a:prstGeom prst="rect">
                <a:avLst/>
              </a:prstGeom>
            </p:spPr>
          </p:pic>
          <p:pic>
            <p:nvPicPr>
              <p:cNvPr id="128" name="Picture 127" descr="A white sign with black text&#10;&#10;Description generated with very high confidence">
                <a:extLst>
                  <a:ext uri="{FF2B5EF4-FFF2-40B4-BE49-F238E27FC236}">
                    <a16:creationId xmlns:a16="http://schemas.microsoft.com/office/drawing/2014/main" id="{C51A8B22-EF10-4C28-BF08-BFD3C7004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7"/>
                  </a:ext>
                </a:extLst>
              </a:blip>
              <a:stretch>
                <a:fillRect/>
              </a:stretch>
            </p:blipFill>
            <p:spPr>
              <a:xfrm>
                <a:off x="8528856" y="4544176"/>
                <a:ext cx="312409" cy="341542"/>
              </a:xfrm>
              <a:prstGeom prst="rect">
                <a:avLst/>
              </a:prstGeom>
            </p:spPr>
          </p:pic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48B2A02-AC8F-4F62-9964-474DD587518D}"/>
                  </a:ext>
                </a:extLst>
              </p:cNvPr>
              <p:cNvSpPr/>
              <p:nvPr/>
            </p:nvSpPr>
            <p:spPr>
              <a:xfrm>
                <a:off x="7161175" y="4478720"/>
                <a:ext cx="1837989" cy="4641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5"/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55" name="Picture 54" descr="A close up of a sign&#10;&#10;Description generated with high confidence">
                <a:extLst>
                  <a:ext uri="{FF2B5EF4-FFF2-40B4-BE49-F238E27FC236}">
                    <a16:creationId xmlns:a16="http://schemas.microsoft.com/office/drawing/2014/main" id="{D6434AA0-C774-4734-A75F-5356A8D69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BEBA8EAE-BF5A-486C-A8C5-ECC9F3942E4B}">
                    <a14:imgProps xmlns:a14="http://schemas.microsoft.com/office/drawing/2010/main">
                      <a14:imgLayer r:embed="rId39">
                        <a14:imgEffect>
                          <a14:colorTemperature colorTemp="7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7355" y="4549550"/>
                <a:ext cx="306911" cy="335926"/>
              </a:xfrm>
              <a:prstGeom prst="rect">
                <a:avLst/>
              </a:prstGeom>
            </p:spPr>
          </p:pic>
          <p:pic>
            <p:nvPicPr>
              <p:cNvPr id="123" name="Picture 122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E4BB1CE7-0B61-496B-85B3-8FD5C2773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05735" y="4575152"/>
                <a:ext cx="474383" cy="260135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3B5372B-42C8-4B6A-887C-EAEB1DFDEBF5}"/>
              </a:ext>
            </a:extLst>
          </p:cNvPr>
          <p:cNvSpPr/>
          <p:nvPr/>
        </p:nvSpPr>
        <p:spPr>
          <a:xfrm>
            <a:off x="9308189" y="2083523"/>
            <a:ext cx="1022257" cy="3837682"/>
          </a:xfrm>
          <a:prstGeom prst="rect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730">
                <a:solidFill>
                  <a:schemeClr val="tx1"/>
                </a:solidFill>
              </a:rPr>
              <a:t>Azure Time Series Insights</a:t>
            </a:r>
            <a:endParaRPr lang="en-US" sz="1730" dirty="0">
              <a:solidFill>
                <a:schemeClr val="tx1"/>
              </a:solidFill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E6AE082-1335-42BB-BFD0-4B1EAAA8D9CF}"/>
              </a:ext>
            </a:extLst>
          </p:cNvPr>
          <p:cNvSpPr/>
          <p:nvPr/>
        </p:nvSpPr>
        <p:spPr>
          <a:xfrm>
            <a:off x="9194329" y="936796"/>
            <a:ext cx="1383796" cy="106788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800" dirty="0">
                <a:solidFill>
                  <a:prstClr val="white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94ED0F42-3EDC-46E5-8649-0EBA10958CF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188" y="1405918"/>
            <a:ext cx="345301" cy="468954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9063D49C-1276-435C-BDDA-22E7495441C5}"/>
              </a:ext>
            </a:extLst>
          </p:cNvPr>
          <p:cNvSpPr txBox="1"/>
          <p:nvPr/>
        </p:nvSpPr>
        <p:spPr>
          <a:xfrm>
            <a:off x="9313821" y="995545"/>
            <a:ext cx="1050589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/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IoT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725D92E-2026-454C-8839-133EBDDA94A6}"/>
              </a:ext>
            </a:extLst>
          </p:cNvPr>
          <p:cNvSpPr/>
          <p:nvPr/>
        </p:nvSpPr>
        <p:spPr bwMode="auto">
          <a:xfrm>
            <a:off x="9429" y="-44043"/>
            <a:ext cx="12181708" cy="1157609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313" spc="-10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Azure Log Analytics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45" spc="-10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Powered by Kusto</a:t>
            </a:r>
          </a:p>
        </p:txBody>
      </p:sp>
    </p:spTree>
    <p:extLst>
      <p:ext uri="{BB962C8B-B14F-4D97-AF65-F5344CB8AC3E}">
        <p14:creationId xmlns:p14="http://schemas.microsoft.com/office/powerpoint/2010/main" val="11410321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956DA3-7FC3-44BD-A239-7D06B678994D}"/>
              </a:ext>
            </a:extLst>
          </p:cNvPr>
          <p:cNvSpPr/>
          <p:nvPr/>
        </p:nvSpPr>
        <p:spPr>
          <a:xfrm rot="16200000">
            <a:off x="2283473" y="3175445"/>
            <a:ext cx="6853950" cy="5050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79259" tIns="143407" rIns="179259" bIns="143407">
            <a:spAutoFit/>
          </a:bodyPr>
          <a:lstStyle/>
          <a:p>
            <a:pPr algn="ctr" defTabSz="914192">
              <a:defRPr/>
            </a:pPr>
            <a:r>
              <a:rPr lang="en-US" sz="140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ingestion and correlation</a:t>
            </a:r>
            <a:endParaRPr lang="en-US" sz="1400" dirty="0">
              <a:solidFill>
                <a:srgbClr val="505050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E5EE290-4133-4C0D-9070-E56B71BA891C}"/>
              </a:ext>
            </a:extLst>
          </p:cNvPr>
          <p:cNvSpPr/>
          <p:nvPr/>
        </p:nvSpPr>
        <p:spPr bwMode="auto">
          <a:xfrm>
            <a:off x="4052624" y="-1133"/>
            <a:ext cx="1405755" cy="685605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814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2">
              <a:lnSpc>
                <a:spcPct val="90000"/>
              </a:lnSpc>
              <a:spcAft>
                <a:spcPts val="392"/>
              </a:spcAft>
            </a:pPr>
            <a:endParaRPr lang="en-US" sz="4312" dirty="0">
              <a:gradFill>
                <a:gsLst>
                  <a:gs pos="2917">
                    <a:srgbClr val="00B294"/>
                  </a:gs>
                  <a:gs pos="100000">
                    <a:srgbClr val="00B294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D4D609-A785-4F85-958B-DA4294AE6B78}"/>
              </a:ext>
            </a:extLst>
          </p:cNvPr>
          <p:cNvGrpSpPr/>
          <p:nvPr/>
        </p:nvGrpSpPr>
        <p:grpSpPr>
          <a:xfrm>
            <a:off x="6347709" y="3911921"/>
            <a:ext cx="5395279" cy="773437"/>
            <a:chOff x="6475028" y="3989936"/>
            <a:chExt cx="5504247" cy="78905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6ADF136-AA59-4DE5-995F-2F0CE5A1157F}"/>
                </a:ext>
              </a:extLst>
            </p:cNvPr>
            <p:cNvSpPr/>
            <p:nvPr/>
          </p:nvSpPr>
          <p:spPr bwMode="auto">
            <a:xfrm>
              <a:off x="6475028" y="3989936"/>
              <a:ext cx="5504247" cy="789058"/>
            </a:xfrm>
            <a:prstGeom prst="rect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6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235" fontAlgn="base">
                <a:lnSpc>
                  <a:spcPct val="90000"/>
                </a:lnSpc>
                <a:defRPr/>
              </a:pPr>
              <a:r>
                <a:rPr lang="en-US" sz="1175" kern="0" dirty="0">
                  <a:gradFill>
                    <a:gsLst>
                      <a:gs pos="2917">
                        <a:srgbClr val="0072C6"/>
                      </a:gs>
                      <a:gs pos="100000">
                        <a:srgbClr val="0072C6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Virtual </a:t>
              </a:r>
            </a:p>
            <a:p>
              <a:pPr defTabSz="895235" fontAlgn="base">
                <a:lnSpc>
                  <a:spcPct val="90000"/>
                </a:lnSpc>
                <a:defRPr/>
              </a:pPr>
              <a:r>
                <a:rPr lang="en-US" sz="1175" kern="0" dirty="0">
                  <a:gradFill>
                    <a:gsLst>
                      <a:gs pos="2917">
                        <a:srgbClr val="0072C6"/>
                      </a:gs>
                      <a:gs pos="100000">
                        <a:srgbClr val="0072C6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machine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E1FBC25-1B73-4B97-8CB6-7D3C97EE9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4463" y="4178601"/>
              <a:ext cx="411727" cy="4117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575636-498D-4D70-A110-B7616108FFF9}"/>
              </a:ext>
            </a:extLst>
          </p:cNvPr>
          <p:cNvGrpSpPr/>
          <p:nvPr/>
        </p:nvGrpSpPr>
        <p:grpSpPr>
          <a:xfrm>
            <a:off x="6347709" y="4771933"/>
            <a:ext cx="5395279" cy="773437"/>
            <a:chOff x="6475028" y="4867318"/>
            <a:chExt cx="5504247" cy="78905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AE2889E-FED5-40FC-9129-A2C6AB2ECF95}"/>
                </a:ext>
              </a:extLst>
            </p:cNvPr>
            <p:cNvSpPr/>
            <p:nvPr/>
          </p:nvSpPr>
          <p:spPr bwMode="auto">
            <a:xfrm>
              <a:off x="6475028" y="4867318"/>
              <a:ext cx="5504247" cy="789058"/>
            </a:xfrm>
            <a:prstGeom prst="rect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6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235" fontAlgn="base">
                <a:lnSpc>
                  <a:spcPct val="90000"/>
                </a:lnSpc>
                <a:defRPr/>
              </a:pPr>
              <a:r>
                <a:rPr lang="en-US" sz="1175" kern="0" dirty="0">
                  <a:gradFill>
                    <a:gsLst>
                      <a:gs pos="2917">
                        <a:srgbClr val="0072C6"/>
                      </a:gs>
                      <a:gs pos="100000">
                        <a:srgbClr val="0072C6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Networking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A2AC29-A442-4BAA-B1E7-781D3D41DED4}"/>
                </a:ext>
              </a:extLst>
            </p:cNvPr>
            <p:cNvSpPr/>
            <p:nvPr/>
          </p:nvSpPr>
          <p:spPr bwMode="auto">
            <a:xfrm>
              <a:off x="8245819" y="5088831"/>
              <a:ext cx="843203" cy="346033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143407" tIns="89630" rIns="143407" bIns="89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235" fontAlgn="base">
                <a:lnSpc>
                  <a:spcPct val="90000"/>
                </a:lnSpc>
                <a:defRPr/>
              </a:pPr>
              <a:r>
                <a:rPr lang="en-US" sz="980" kern="0" dirty="0">
                  <a:gradFill>
                    <a:gsLst>
                      <a:gs pos="2917">
                        <a:srgbClr val="7F7F7F"/>
                      </a:gs>
                      <a:gs pos="100000">
                        <a:srgbClr val="7F7F7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Virtual network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074F130-BB06-478F-BD16-1A9FD1B27980}"/>
                </a:ext>
              </a:extLst>
            </p:cNvPr>
            <p:cNvSpPr/>
            <p:nvPr/>
          </p:nvSpPr>
          <p:spPr bwMode="auto">
            <a:xfrm>
              <a:off x="11253788" y="5088708"/>
              <a:ext cx="691010" cy="346279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143407" tIns="89630" rIns="143407" bIns="89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235" fontAlgn="base">
                <a:lnSpc>
                  <a:spcPct val="90000"/>
                </a:lnSpc>
                <a:defRPr/>
              </a:pPr>
              <a:r>
                <a:rPr lang="en-US" sz="980" kern="0" dirty="0">
                  <a:gradFill>
                    <a:gsLst>
                      <a:gs pos="2917">
                        <a:srgbClr val="7F7F7F"/>
                      </a:gs>
                      <a:gs pos="100000">
                        <a:srgbClr val="7F7F7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DNS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251D4C2-DF1F-4561-98F7-5B5A43B68FF2}"/>
                </a:ext>
              </a:extLst>
            </p:cNvPr>
            <p:cNvSpPr/>
            <p:nvPr/>
          </p:nvSpPr>
          <p:spPr bwMode="auto">
            <a:xfrm>
              <a:off x="9744775" y="5088831"/>
              <a:ext cx="829267" cy="346033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143407" tIns="89630" rIns="143407" bIns="89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235" fontAlgn="base">
                <a:lnSpc>
                  <a:spcPct val="90000"/>
                </a:lnSpc>
                <a:defRPr/>
              </a:pPr>
              <a:r>
                <a:rPr lang="en-US" sz="980" kern="0" dirty="0">
                  <a:gradFill>
                    <a:gsLst>
                      <a:gs pos="2917">
                        <a:srgbClr val="7F7F7F"/>
                      </a:gs>
                      <a:gs pos="100000">
                        <a:srgbClr val="7F7F7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Load balancer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6F80CA4-79D2-4360-BE6F-7E883BC90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6153" y="5028696"/>
              <a:ext cx="466302" cy="466302"/>
            </a:xfrm>
            <a:prstGeom prst="rect">
              <a:avLst/>
            </a:prstGeom>
            <a:noFill/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5D2872F-3F39-4000-99B3-5FCE3933F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8718" y="5028696"/>
              <a:ext cx="466302" cy="466302"/>
            </a:xfrm>
            <a:prstGeom prst="rect">
              <a:avLst/>
            </a:prstGeom>
            <a:noFill/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C4E1364-6637-406A-A492-E171D5B2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4525" y="5028696"/>
              <a:ext cx="466302" cy="466302"/>
            </a:xfrm>
            <a:prstGeom prst="rect">
              <a:avLst/>
            </a:prstGeom>
            <a:noFill/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04139E-9A0A-47A3-A3E1-ACB7386F258F}"/>
              </a:ext>
            </a:extLst>
          </p:cNvPr>
          <p:cNvGrpSpPr/>
          <p:nvPr/>
        </p:nvGrpSpPr>
        <p:grpSpPr>
          <a:xfrm>
            <a:off x="6347709" y="2191898"/>
            <a:ext cx="5395279" cy="773437"/>
            <a:chOff x="6475028" y="2235174"/>
            <a:chExt cx="5504247" cy="789058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808FFF9-93CB-4B36-8FEE-09DE17C09DEE}"/>
                </a:ext>
              </a:extLst>
            </p:cNvPr>
            <p:cNvSpPr/>
            <p:nvPr/>
          </p:nvSpPr>
          <p:spPr bwMode="auto">
            <a:xfrm>
              <a:off x="6475028" y="2235174"/>
              <a:ext cx="5504247" cy="789058"/>
            </a:xfrm>
            <a:prstGeom prst="rect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6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235" fontAlgn="base">
                <a:lnSpc>
                  <a:spcPct val="90000"/>
                </a:lnSpc>
                <a:defRPr/>
              </a:pPr>
              <a:r>
                <a:rPr lang="en-US" sz="1175" kern="0" dirty="0">
                  <a:gradFill>
                    <a:gsLst>
                      <a:gs pos="2917">
                        <a:srgbClr val="0072C6"/>
                      </a:gs>
                      <a:gs pos="100000">
                        <a:srgbClr val="0072C6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Backend</a:t>
              </a:r>
            </a:p>
          </p:txBody>
        </p:sp>
        <p:pic>
          <p:nvPicPr>
            <p:cNvPr id="77" name="Picture 76" descr="Automatically generated description: nintendo">
              <a:extLst>
                <a:ext uri="{FF2B5EF4-FFF2-40B4-BE49-F238E27FC236}">
                  <a16:creationId xmlns:a16="http://schemas.microsoft.com/office/drawing/2014/main" id="{0F0B8950-C949-453E-9CA1-67888A6F9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</a:blip>
            <a:stretch>
              <a:fillRect/>
            </a:stretch>
          </p:blipFill>
          <p:spPr>
            <a:xfrm>
              <a:off x="7683852" y="2360055"/>
              <a:ext cx="541157" cy="53929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17658E-2878-4D76-9A77-A99EA9154CBC}"/>
              </a:ext>
            </a:extLst>
          </p:cNvPr>
          <p:cNvGrpSpPr/>
          <p:nvPr/>
        </p:nvGrpSpPr>
        <p:grpSpPr>
          <a:xfrm>
            <a:off x="6347709" y="471875"/>
            <a:ext cx="5395279" cy="773437"/>
            <a:chOff x="6475028" y="480412"/>
            <a:chExt cx="5504247" cy="78905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EC82224-A495-4AEE-9BF8-57DB2138E96F}"/>
                </a:ext>
              </a:extLst>
            </p:cNvPr>
            <p:cNvSpPr/>
            <p:nvPr/>
          </p:nvSpPr>
          <p:spPr bwMode="auto">
            <a:xfrm>
              <a:off x="6475028" y="480412"/>
              <a:ext cx="5504247" cy="789058"/>
            </a:xfrm>
            <a:prstGeom prst="rect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6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235" fontAlgn="base">
                <a:lnSpc>
                  <a:spcPct val="90000"/>
                </a:lnSpc>
                <a:defRPr/>
              </a:pPr>
              <a:r>
                <a:rPr lang="en-US" sz="1175" kern="0" dirty="0">
                  <a:gradFill>
                    <a:gsLst>
                      <a:gs pos="2917">
                        <a:srgbClr val="0072C6"/>
                      </a:gs>
                      <a:gs pos="100000">
                        <a:srgbClr val="0072C6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App</a:t>
              </a:r>
            </a:p>
            <a:p>
              <a:pPr defTabSz="895235" fontAlgn="base">
                <a:lnSpc>
                  <a:spcPct val="90000"/>
                </a:lnSpc>
                <a:defRPr/>
              </a:pPr>
              <a:r>
                <a:rPr lang="en-US" sz="1175" kern="0" dirty="0">
                  <a:gradFill>
                    <a:gsLst>
                      <a:gs pos="2917">
                        <a:srgbClr val="0072C6"/>
                      </a:gs>
                      <a:gs pos="100000">
                        <a:srgbClr val="0072C6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frontend</a:t>
              </a:r>
            </a:p>
          </p:txBody>
        </p:sp>
        <p:pic>
          <p:nvPicPr>
            <p:cNvPr id="84" name="Picture 83" descr="Automatically generated description: nintendo">
              <a:extLst>
                <a:ext uri="{FF2B5EF4-FFF2-40B4-BE49-F238E27FC236}">
                  <a16:creationId xmlns:a16="http://schemas.microsoft.com/office/drawing/2014/main" id="{0D0C117F-76DA-4A40-8BBC-E40DF3F74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</a:blip>
            <a:stretch>
              <a:fillRect/>
            </a:stretch>
          </p:blipFill>
          <p:spPr>
            <a:xfrm>
              <a:off x="7683090" y="641790"/>
              <a:ext cx="555486" cy="46630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A64A1A-0DD6-476F-A197-82947B44C89F}"/>
              </a:ext>
            </a:extLst>
          </p:cNvPr>
          <p:cNvGrpSpPr/>
          <p:nvPr/>
        </p:nvGrpSpPr>
        <p:grpSpPr>
          <a:xfrm>
            <a:off x="6347709" y="1331886"/>
            <a:ext cx="5395279" cy="773437"/>
            <a:chOff x="6475028" y="1357793"/>
            <a:chExt cx="5504247" cy="78905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0D4E1DD-3541-45D6-AB03-EE8023CD41DC}"/>
                </a:ext>
              </a:extLst>
            </p:cNvPr>
            <p:cNvSpPr/>
            <p:nvPr/>
          </p:nvSpPr>
          <p:spPr bwMode="auto">
            <a:xfrm>
              <a:off x="6475028" y="1357793"/>
              <a:ext cx="5504247" cy="789058"/>
            </a:xfrm>
            <a:prstGeom prst="rect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6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235" fontAlgn="base">
                <a:lnSpc>
                  <a:spcPct val="90000"/>
                </a:lnSpc>
                <a:defRPr/>
              </a:pPr>
              <a:r>
                <a:rPr lang="en-US" sz="1175" kern="0" dirty="0">
                  <a:gradFill>
                    <a:gsLst>
                      <a:gs pos="2917">
                        <a:srgbClr val="0072C6"/>
                      </a:gs>
                      <a:gs pos="100000">
                        <a:srgbClr val="0072C6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Middleware</a:t>
              </a:r>
            </a:p>
          </p:txBody>
        </p:sp>
        <p:pic>
          <p:nvPicPr>
            <p:cNvPr id="85" name="Picture 84" descr="Automatically generated description: nintendo, abstract">
              <a:extLst>
                <a:ext uri="{FF2B5EF4-FFF2-40B4-BE49-F238E27FC236}">
                  <a16:creationId xmlns:a16="http://schemas.microsoft.com/office/drawing/2014/main" id="{1CCFC2CE-DD52-4619-A5FD-928713491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</a:blip>
            <a:stretch>
              <a:fillRect/>
            </a:stretch>
          </p:blipFill>
          <p:spPr>
            <a:xfrm>
              <a:off x="7713570" y="1519171"/>
              <a:ext cx="528727" cy="466302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2FAF3D87-1090-42A5-82AF-6280252A589C}"/>
              </a:ext>
            </a:extLst>
          </p:cNvPr>
          <p:cNvSpPr/>
          <p:nvPr/>
        </p:nvSpPr>
        <p:spPr bwMode="auto">
          <a:xfrm>
            <a:off x="864" y="973"/>
            <a:ext cx="4051781" cy="6856056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814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2">
              <a:lnSpc>
                <a:spcPct val="90000"/>
              </a:lnSpc>
              <a:spcAft>
                <a:spcPts val="392"/>
              </a:spcAft>
            </a:pPr>
            <a:endParaRPr lang="en-US" sz="4312" dirty="0">
              <a:gradFill>
                <a:gsLst>
                  <a:gs pos="2917">
                    <a:srgbClr val="00B294"/>
                  </a:gs>
                  <a:gs pos="100000">
                    <a:srgbClr val="00B294"/>
                  </a:gs>
                </a:gsLst>
                <a:lin ang="5400000" scaled="0"/>
              </a:gradFill>
              <a:highlight>
                <a:srgbClr val="FF0000"/>
              </a:highligh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1362FB-7A9E-47E6-A9A2-3C7DAE10B0B1}"/>
              </a:ext>
            </a:extLst>
          </p:cNvPr>
          <p:cNvSpPr/>
          <p:nvPr/>
        </p:nvSpPr>
        <p:spPr>
          <a:xfrm>
            <a:off x="2154507" y="2682295"/>
            <a:ext cx="1793056" cy="590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en-US" sz="1175" dirty="0">
                <a:solidFill>
                  <a:srgbClr val="D2D2D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Built-in </a:t>
            </a:r>
            <a:br>
              <a:rPr lang="en-US" sz="1175" dirty="0">
                <a:solidFill>
                  <a:srgbClr val="D2D2D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75" dirty="0">
                <a:solidFill>
                  <a:srgbClr val="D2D2D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operational</a:t>
            </a:r>
          </a:p>
          <a:p>
            <a:pPr algn="ctr" defTabSz="914192">
              <a:lnSpc>
                <a:spcPct val="90000"/>
              </a:lnSpc>
            </a:pPr>
            <a:r>
              <a:rPr lang="en-US" sz="1175" dirty="0">
                <a:solidFill>
                  <a:srgbClr val="D2D2D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visibility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43C9D60-4BCC-45F3-B66A-FB4552DF4DCD}"/>
              </a:ext>
            </a:extLst>
          </p:cNvPr>
          <p:cNvSpPr/>
          <p:nvPr/>
        </p:nvSpPr>
        <p:spPr>
          <a:xfrm>
            <a:off x="2171715" y="5605922"/>
            <a:ext cx="1758640" cy="590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en-US" sz="1175" dirty="0">
                <a:solidFill>
                  <a:srgbClr val="D2D2D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Actionable </a:t>
            </a:r>
            <a:br>
              <a:rPr lang="en-US" sz="1175" dirty="0">
                <a:solidFill>
                  <a:srgbClr val="D2D2D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75" dirty="0">
                <a:solidFill>
                  <a:srgbClr val="D2D2D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app-aware </a:t>
            </a:r>
            <a:br>
              <a:rPr lang="en-US" sz="1175" dirty="0">
                <a:solidFill>
                  <a:srgbClr val="D2D2D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75" dirty="0">
                <a:solidFill>
                  <a:srgbClr val="D2D2D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insights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E84370-AFF7-4503-84BA-E00F13DCB671}"/>
              </a:ext>
            </a:extLst>
          </p:cNvPr>
          <p:cNvSpPr/>
          <p:nvPr/>
        </p:nvSpPr>
        <p:spPr>
          <a:xfrm>
            <a:off x="2403886" y="1350259"/>
            <a:ext cx="1294299" cy="590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92">
              <a:lnSpc>
                <a:spcPct val="90000"/>
              </a:lnSpc>
              <a:defRPr/>
            </a:pPr>
            <a:r>
              <a:rPr lang="en-US" sz="1175" dirty="0">
                <a:solidFill>
                  <a:srgbClr val="D2D2D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Real-time correlation </a:t>
            </a:r>
          </a:p>
          <a:p>
            <a:pPr algn="ctr" defTabSz="914192">
              <a:lnSpc>
                <a:spcPct val="90000"/>
              </a:lnSpc>
              <a:defRPr/>
            </a:pPr>
            <a:r>
              <a:rPr lang="en-US" sz="1175" dirty="0">
                <a:solidFill>
                  <a:srgbClr val="D2D2D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analytics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C01C476-5958-4A36-98C8-5AB75178ED24}"/>
              </a:ext>
            </a:extLst>
          </p:cNvPr>
          <p:cNvSpPr/>
          <p:nvPr/>
        </p:nvSpPr>
        <p:spPr>
          <a:xfrm>
            <a:off x="2317014" y="4144109"/>
            <a:ext cx="1468044" cy="590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92">
              <a:lnSpc>
                <a:spcPct val="90000"/>
              </a:lnSpc>
              <a:defRPr/>
            </a:pPr>
            <a:r>
              <a:rPr lang="en-US" sz="1175" dirty="0">
                <a:solidFill>
                  <a:srgbClr val="D2D2D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Flexible </a:t>
            </a:r>
            <a:br>
              <a:rPr lang="en-US" sz="1175" dirty="0">
                <a:solidFill>
                  <a:srgbClr val="D2D2D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75" dirty="0">
                <a:solidFill>
                  <a:srgbClr val="D2D2D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turn-key integrations</a:t>
            </a:r>
          </a:p>
        </p:txBody>
      </p:sp>
      <p:sp>
        <p:nvSpPr>
          <p:cNvPr id="74" name="Warning_E7BA">
            <a:extLst>
              <a:ext uri="{FF2B5EF4-FFF2-40B4-BE49-F238E27FC236}">
                <a16:creationId xmlns:a16="http://schemas.microsoft.com/office/drawing/2014/main" id="{D9FD081E-BF1C-4B5D-8520-AE5A76A756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871867" y="4985371"/>
            <a:ext cx="358338" cy="358519"/>
          </a:xfrm>
          <a:custGeom>
            <a:avLst/>
            <a:gdLst>
              <a:gd name="T0" fmla="*/ 0 w 3939"/>
              <a:gd name="T1" fmla="*/ 3941 h 3941"/>
              <a:gd name="T2" fmla="*/ 1970 w 3939"/>
              <a:gd name="T3" fmla="*/ 0 h 3941"/>
              <a:gd name="T4" fmla="*/ 3939 w 3939"/>
              <a:gd name="T5" fmla="*/ 3941 h 3941"/>
              <a:gd name="T6" fmla="*/ 0 w 3939"/>
              <a:gd name="T7" fmla="*/ 3941 h 3941"/>
              <a:gd name="T8" fmla="*/ 1970 w 3939"/>
              <a:gd name="T9" fmla="*/ 1144 h 3941"/>
              <a:gd name="T10" fmla="*/ 1970 w 3939"/>
              <a:gd name="T11" fmla="*/ 2911 h 3941"/>
              <a:gd name="T12" fmla="*/ 1970 w 3939"/>
              <a:gd name="T13" fmla="*/ 3205 h 3941"/>
              <a:gd name="T14" fmla="*/ 1970 w 3939"/>
              <a:gd name="T15" fmla="*/ 3500 h 3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39" h="3941">
                <a:moveTo>
                  <a:pt x="0" y="3941"/>
                </a:moveTo>
                <a:lnTo>
                  <a:pt x="1970" y="0"/>
                </a:lnTo>
                <a:lnTo>
                  <a:pt x="3939" y="3941"/>
                </a:lnTo>
                <a:lnTo>
                  <a:pt x="0" y="3941"/>
                </a:lnTo>
                <a:moveTo>
                  <a:pt x="1970" y="1144"/>
                </a:moveTo>
                <a:lnTo>
                  <a:pt x="1970" y="2911"/>
                </a:lnTo>
                <a:moveTo>
                  <a:pt x="1970" y="3205"/>
                </a:moveTo>
                <a:lnTo>
                  <a:pt x="1970" y="3500"/>
                </a:lnTo>
              </a:path>
            </a:pathLst>
          </a:custGeom>
          <a:noFill/>
          <a:ln w="1905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3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75" name="arrow_20">
            <a:extLst>
              <a:ext uri="{FF2B5EF4-FFF2-40B4-BE49-F238E27FC236}">
                <a16:creationId xmlns:a16="http://schemas.microsoft.com/office/drawing/2014/main" id="{FE426F2F-C6E4-4E99-B0F2-2750DDB8071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848540" y="3523559"/>
            <a:ext cx="404994" cy="358519"/>
          </a:xfrm>
          <a:custGeom>
            <a:avLst/>
            <a:gdLst>
              <a:gd name="T0" fmla="*/ 303 w 338"/>
              <a:gd name="T1" fmla="*/ 107 h 297"/>
              <a:gd name="T2" fmla="*/ 338 w 338"/>
              <a:gd name="T3" fmla="*/ 143 h 297"/>
              <a:gd name="T4" fmla="*/ 303 w 338"/>
              <a:gd name="T5" fmla="*/ 179 h 297"/>
              <a:gd name="T6" fmla="*/ 133 w 338"/>
              <a:gd name="T7" fmla="*/ 31 h 297"/>
              <a:gd name="T8" fmla="*/ 50 w 338"/>
              <a:gd name="T9" fmla="*/ 60 h 297"/>
              <a:gd name="T10" fmla="*/ 32 w 338"/>
              <a:gd name="T11" fmla="*/ 77 h 297"/>
              <a:gd name="T12" fmla="*/ 1 w 338"/>
              <a:gd name="T13" fmla="*/ 149 h 297"/>
              <a:gd name="T14" fmla="*/ 0 w 338"/>
              <a:gd name="T15" fmla="*/ 174 h 297"/>
              <a:gd name="T16" fmla="*/ 29 w 338"/>
              <a:gd name="T17" fmla="*/ 248 h 297"/>
              <a:gd name="T18" fmla="*/ 46 w 338"/>
              <a:gd name="T19" fmla="*/ 265 h 297"/>
              <a:gd name="T20" fmla="*/ 121 w 338"/>
              <a:gd name="T21" fmla="*/ 297 h 297"/>
              <a:gd name="T22" fmla="*/ 145 w 338"/>
              <a:gd name="T23" fmla="*/ 297 h 297"/>
              <a:gd name="T24" fmla="*/ 220 w 338"/>
              <a:gd name="T25" fmla="*/ 265 h 297"/>
              <a:gd name="T26" fmla="*/ 239 w 338"/>
              <a:gd name="T27" fmla="*/ 245 h 297"/>
              <a:gd name="T28" fmla="*/ 266 w 338"/>
              <a:gd name="T29" fmla="*/ 164 h 297"/>
              <a:gd name="T30" fmla="*/ 338 w 338"/>
              <a:gd name="T31" fmla="*/ 143 h 297"/>
              <a:gd name="T32" fmla="*/ 199 w 338"/>
              <a:gd name="T33" fmla="*/ 143 h 297"/>
              <a:gd name="T34" fmla="*/ 121 w 338"/>
              <a:gd name="T35" fmla="*/ 112 h 297"/>
              <a:gd name="T36" fmla="*/ 156 w 338"/>
              <a:gd name="T37" fmla="*/ 147 h 297"/>
              <a:gd name="T38" fmla="*/ 192 w 338"/>
              <a:gd name="T39" fmla="*/ 112 h 297"/>
              <a:gd name="T40" fmla="*/ 156 w 338"/>
              <a:gd name="T41" fmla="*/ 147 h 297"/>
              <a:gd name="T42" fmla="*/ 156 w 338"/>
              <a:gd name="T43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38" h="297">
                <a:moveTo>
                  <a:pt x="303" y="107"/>
                </a:moveTo>
                <a:cubicBezTo>
                  <a:pt x="338" y="143"/>
                  <a:pt x="338" y="143"/>
                  <a:pt x="338" y="143"/>
                </a:cubicBezTo>
                <a:cubicBezTo>
                  <a:pt x="303" y="179"/>
                  <a:pt x="303" y="179"/>
                  <a:pt x="303" y="179"/>
                </a:cubicBezTo>
                <a:moveTo>
                  <a:pt x="133" y="31"/>
                </a:moveTo>
                <a:cubicBezTo>
                  <a:pt x="101" y="31"/>
                  <a:pt x="72" y="42"/>
                  <a:pt x="50" y="60"/>
                </a:cubicBezTo>
                <a:moveTo>
                  <a:pt x="32" y="77"/>
                </a:moveTo>
                <a:cubicBezTo>
                  <a:pt x="15" y="97"/>
                  <a:pt x="4" y="122"/>
                  <a:pt x="1" y="149"/>
                </a:cubicBezTo>
                <a:moveTo>
                  <a:pt x="0" y="174"/>
                </a:moveTo>
                <a:cubicBezTo>
                  <a:pt x="2" y="202"/>
                  <a:pt x="13" y="227"/>
                  <a:pt x="29" y="248"/>
                </a:cubicBezTo>
                <a:moveTo>
                  <a:pt x="46" y="265"/>
                </a:moveTo>
                <a:cubicBezTo>
                  <a:pt x="66" y="282"/>
                  <a:pt x="92" y="294"/>
                  <a:pt x="121" y="297"/>
                </a:cubicBezTo>
                <a:moveTo>
                  <a:pt x="145" y="297"/>
                </a:moveTo>
                <a:cubicBezTo>
                  <a:pt x="174" y="294"/>
                  <a:pt x="200" y="282"/>
                  <a:pt x="220" y="265"/>
                </a:cubicBezTo>
                <a:moveTo>
                  <a:pt x="239" y="245"/>
                </a:moveTo>
                <a:cubicBezTo>
                  <a:pt x="256" y="223"/>
                  <a:pt x="266" y="194"/>
                  <a:pt x="266" y="164"/>
                </a:cubicBezTo>
                <a:moveTo>
                  <a:pt x="338" y="143"/>
                </a:moveTo>
                <a:cubicBezTo>
                  <a:pt x="199" y="143"/>
                  <a:pt x="199" y="143"/>
                  <a:pt x="199" y="143"/>
                </a:cubicBezTo>
                <a:moveTo>
                  <a:pt x="121" y="112"/>
                </a:moveTo>
                <a:cubicBezTo>
                  <a:pt x="156" y="147"/>
                  <a:pt x="156" y="147"/>
                  <a:pt x="156" y="147"/>
                </a:cubicBezTo>
                <a:cubicBezTo>
                  <a:pt x="192" y="112"/>
                  <a:pt x="192" y="112"/>
                  <a:pt x="192" y="112"/>
                </a:cubicBezTo>
                <a:moveTo>
                  <a:pt x="156" y="147"/>
                </a:moveTo>
                <a:cubicBezTo>
                  <a:pt x="156" y="0"/>
                  <a:pt x="156" y="0"/>
                  <a:pt x="156" y="0"/>
                </a:cubicBezTo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882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78" name="graph_9">
            <a:extLst>
              <a:ext uri="{FF2B5EF4-FFF2-40B4-BE49-F238E27FC236}">
                <a16:creationId xmlns:a16="http://schemas.microsoft.com/office/drawing/2014/main" id="{77B4E6DB-1F37-4942-B8B8-2C181588170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851858" y="728776"/>
            <a:ext cx="398354" cy="359453"/>
          </a:xfrm>
          <a:custGeom>
            <a:avLst/>
            <a:gdLst>
              <a:gd name="T0" fmla="*/ 352 w 352"/>
              <a:gd name="T1" fmla="*/ 318 h 318"/>
              <a:gd name="T2" fmla="*/ 0 w 352"/>
              <a:gd name="T3" fmla="*/ 318 h 318"/>
              <a:gd name="T4" fmla="*/ 0 w 352"/>
              <a:gd name="T5" fmla="*/ 0 h 318"/>
              <a:gd name="T6" fmla="*/ 266 w 352"/>
              <a:gd name="T7" fmla="*/ 105 h 318"/>
              <a:gd name="T8" fmla="*/ 286 w 352"/>
              <a:gd name="T9" fmla="*/ 126 h 318"/>
              <a:gd name="T10" fmla="*/ 307 w 352"/>
              <a:gd name="T11" fmla="*/ 105 h 318"/>
              <a:gd name="T12" fmla="*/ 286 w 352"/>
              <a:gd name="T13" fmla="*/ 84 h 318"/>
              <a:gd name="T14" fmla="*/ 266 w 352"/>
              <a:gd name="T15" fmla="*/ 105 h 318"/>
              <a:gd name="T16" fmla="*/ 57 w 352"/>
              <a:gd name="T17" fmla="*/ 252 h 318"/>
              <a:gd name="T18" fmla="*/ 100 w 352"/>
              <a:gd name="T19" fmla="*/ 188 h 318"/>
              <a:gd name="T20" fmla="*/ 200 w 352"/>
              <a:gd name="T21" fmla="*/ 205 h 318"/>
              <a:gd name="T22" fmla="*/ 134 w 352"/>
              <a:gd name="T23" fmla="*/ 181 h 318"/>
              <a:gd name="T24" fmla="*/ 236 w 352"/>
              <a:gd name="T25" fmla="*/ 187 h 318"/>
              <a:gd name="T26" fmla="*/ 276 w 352"/>
              <a:gd name="T27" fmla="*/ 123 h 318"/>
              <a:gd name="T28" fmla="*/ 200 w 352"/>
              <a:gd name="T29" fmla="*/ 201 h 318"/>
              <a:gd name="T30" fmla="*/ 221 w 352"/>
              <a:gd name="T31" fmla="*/ 222 h 318"/>
              <a:gd name="T32" fmla="*/ 241 w 352"/>
              <a:gd name="T33" fmla="*/ 201 h 318"/>
              <a:gd name="T34" fmla="*/ 221 w 352"/>
              <a:gd name="T35" fmla="*/ 180 h 318"/>
              <a:gd name="T36" fmla="*/ 200 w 352"/>
              <a:gd name="T37" fmla="*/ 201 h 318"/>
              <a:gd name="T38" fmla="*/ 200 w 352"/>
              <a:gd name="T39" fmla="*/ 201 h 318"/>
              <a:gd name="T40" fmla="*/ 94 w 352"/>
              <a:gd name="T41" fmla="*/ 174 h 318"/>
              <a:gd name="T42" fmla="*/ 115 w 352"/>
              <a:gd name="T43" fmla="*/ 194 h 318"/>
              <a:gd name="T44" fmla="*/ 136 w 352"/>
              <a:gd name="T45" fmla="*/ 174 h 318"/>
              <a:gd name="T46" fmla="*/ 115 w 352"/>
              <a:gd name="T47" fmla="*/ 153 h 318"/>
              <a:gd name="T48" fmla="*/ 94 w 352"/>
              <a:gd name="T49" fmla="*/ 174 h 318"/>
              <a:gd name="T50" fmla="*/ 94 w 352"/>
              <a:gd name="T51" fmla="*/ 174 h 318"/>
              <a:gd name="T52" fmla="*/ 25 w 352"/>
              <a:gd name="T53" fmla="*/ 269 h 318"/>
              <a:gd name="T54" fmla="*/ 46 w 352"/>
              <a:gd name="T55" fmla="*/ 289 h 318"/>
              <a:gd name="T56" fmla="*/ 66 w 352"/>
              <a:gd name="T57" fmla="*/ 269 h 318"/>
              <a:gd name="T58" fmla="*/ 46 w 352"/>
              <a:gd name="T59" fmla="*/ 248 h 318"/>
              <a:gd name="T60" fmla="*/ 25 w 352"/>
              <a:gd name="T61" fmla="*/ 269 h 318"/>
              <a:gd name="T62" fmla="*/ 25 w 352"/>
              <a:gd name="T63" fmla="*/ 269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52" h="318">
                <a:moveTo>
                  <a:pt x="352" y="318"/>
                </a:moveTo>
                <a:cubicBezTo>
                  <a:pt x="0" y="318"/>
                  <a:pt x="0" y="318"/>
                  <a:pt x="0" y="318"/>
                </a:cubicBezTo>
                <a:cubicBezTo>
                  <a:pt x="0" y="0"/>
                  <a:pt x="0" y="0"/>
                  <a:pt x="0" y="0"/>
                </a:cubicBezTo>
                <a:moveTo>
                  <a:pt x="266" y="105"/>
                </a:moveTo>
                <a:cubicBezTo>
                  <a:pt x="266" y="116"/>
                  <a:pt x="275" y="126"/>
                  <a:pt x="286" y="126"/>
                </a:cubicBezTo>
                <a:cubicBezTo>
                  <a:pt x="298" y="126"/>
                  <a:pt x="307" y="116"/>
                  <a:pt x="307" y="105"/>
                </a:cubicBezTo>
                <a:cubicBezTo>
                  <a:pt x="307" y="93"/>
                  <a:pt x="298" y="84"/>
                  <a:pt x="286" y="84"/>
                </a:cubicBezTo>
                <a:cubicBezTo>
                  <a:pt x="275" y="84"/>
                  <a:pt x="266" y="93"/>
                  <a:pt x="266" y="105"/>
                </a:cubicBezTo>
                <a:close/>
                <a:moveTo>
                  <a:pt x="57" y="252"/>
                </a:moveTo>
                <a:cubicBezTo>
                  <a:pt x="100" y="188"/>
                  <a:pt x="100" y="188"/>
                  <a:pt x="100" y="188"/>
                </a:cubicBezTo>
                <a:moveTo>
                  <a:pt x="200" y="205"/>
                </a:moveTo>
                <a:cubicBezTo>
                  <a:pt x="134" y="181"/>
                  <a:pt x="134" y="181"/>
                  <a:pt x="134" y="181"/>
                </a:cubicBezTo>
                <a:moveTo>
                  <a:pt x="236" y="187"/>
                </a:moveTo>
                <a:cubicBezTo>
                  <a:pt x="276" y="123"/>
                  <a:pt x="276" y="123"/>
                  <a:pt x="276" y="123"/>
                </a:cubicBezTo>
                <a:moveTo>
                  <a:pt x="200" y="201"/>
                </a:moveTo>
                <a:cubicBezTo>
                  <a:pt x="200" y="213"/>
                  <a:pt x="209" y="222"/>
                  <a:pt x="221" y="222"/>
                </a:cubicBezTo>
                <a:cubicBezTo>
                  <a:pt x="232" y="222"/>
                  <a:pt x="241" y="213"/>
                  <a:pt x="241" y="201"/>
                </a:cubicBezTo>
                <a:cubicBezTo>
                  <a:pt x="241" y="190"/>
                  <a:pt x="232" y="180"/>
                  <a:pt x="221" y="180"/>
                </a:cubicBezTo>
                <a:cubicBezTo>
                  <a:pt x="209" y="180"/>
                  <a:pt x="200" y="190"/>
                  <a:pt x="200" y="201"/>
                </a:cubicBezTo>
                <a:cubicBezTo>
                  <a:pt x="200" y="201"/>
                  <a:pt x="200" y="201"/>
                  <a:pt x="200" y="201"/>
                </a:cubicBezTo>
                <a:moveTo>
                  <a:pt x="94" y="174"/>
                </a:moveTo>
                <a:cubicBezTo>
                  <a:pt x="94" y="185"/>
                  <a:pt x="104" y="194"/>
                  <a:pt x="115" y="194"/>
                </a:cubicBezTo>
                <a:cubicBezTo>
                  <a:pt x="127" y="194"/>
                  <a:pt x="136" y="185"/>
                  <a:pt x="136" y="174"/>
                </a:cubicBezTo>
                <a:cubicBezTo>
                  <a:pt x="136" y="162"/>
                  <a:pt x="127" y="153"/>
                  <a:pt x="115" y="153"/>
                </a:cubicBezTo>
                <a:cubicBezTo>
                  <a:pt x="104" y="153"/>
                  <a:pt x="94" y="162"/>
                  <a:pt x="94" y="174"/>
                </a:cubicBezTo>
                <a:cubicBezTo>
                  <a:pt x="94" y="174"/>
                  <a:pt x="94" y="174"/>
                  <a:pt x="94" y="174"/>
                </a:cubicBezTo>
                <a:moveTo>
                  <a:pt x="25" y="269"/>
                </a:moveTo>
                <a:cubicBezTo>
                  <a:pt x="25" y="280"/>
                  <a:pt x="34" y="289"/>
                  <a:pt x="46" y="289"/>
                </a:cubicBezTo>
                <a:cubicBezTo>
                  <a:pt x="57" y="289"/>
                  <a:pt x="66" y="280"/>
                  <a:pt x="66" y="269"/>
                </a:cubicBezTo>
                <a:cubicBezTo>
                  <a:pt x="66" y="257"/>
                  <a:pt x="57" y="248"/>
                  <a:pt x="46" y="248"/>
                </a:cubicBezTo>
                <a:cubicBezTo>
                  <a:pt x="34" y="248"/>
                  <a:pt x="25" y="257"/>
                  <a:pt x="25" y="269"/>
                </a:cubicBezTo>
                <a:cubicBezTo>
                  <a:pt x="25" y="269"/>
                  <a:pt x="25" y="269"/>
                  <a:pt x="25" y="269"/>
                </a:cubicBezTo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3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79" name="chain">
            <a:extLst>
              <a:ext uri="{FF2B5EF4-FFF2-40B4-BE49-F238E27FC236}">
                <a16:creationId xmlns:a16="http://schemas.microsoft.com/office/drawing/2014/main" id="{C5E66464-956A-4D76-8B4D-1D32FE5226C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862752" y="2191523"/>
            <a:ext cx="376570" cy="228742"/>
          </a:xfrm>
          <a:custGeom>
            <a:avLst/>
            <a:gdLst>
              <a:gd name="T0" fmla="*/ 199 w 334"/>
              <a:gd name="T1" fmla="*/ 100 h 201"/>
              <a:gd name="T2" fmla="*/ 199 w 334"/>
              <a:gd name="T3" fmla="*/ 103 h 201"/>
              <a:gd name="T4" fmla="*/ 171 w 334"/>
              <a:gd name="T5" fmla="*/ 132 h 201"/>
              <a:gd name="T6" fmla="*/ 29 w 334"/>
              <a:gd name="T7" fmla="*/ 132 h 201"/>
              <a:gd name="T8" fmla="*/ 0 w 334"/>
              <a:gd name="T9" fmla="*/ 103 h 201"/>
              <a:gd name="T10" fmla="*/ 0 w 334"/>
              <a:gd name="T11" fmla="*/ 29 h 201"/>
              <a:gd name="T12" fmla="*/ 29 w 334"/>
              <a:gd name="T13" fmla="*/ 0 h 201"/>
              <a:gd name="T14" fmla="*/ 171 w 334"/>
              <a:gd name="T15" fmla="*/ 0 h 201"/>
              <a:gd name="T16" fmla="*/ 199 w 334"/>
              <a:gd name="T17" fmla="*/ 29 h 201"/>
              <a:gd name="T18" fmla="*/ 199 w 334"/>
              <a:gd name="T19" fmla="*/ 33 h 201"/>
              <a:gd name="T20" fmla="*/ 135 w 334"/>
              <a:gd name="T21" fmla="*/ 166 h 201"/>
              <a:gd name="T22" fmla="*/ 135 w 334"/>
              <a:gd name="T23" fmla="*/ 172 h 201"/>
              <a:gd name="T24" fmla="*/ 164 w 334"/>
              <a:gd name="T25" fmla="*/ 201 h 201"/>
              <a:gd name="T26" fmla="*/ 306 w 334"/>
              <a:gd name="T27" fmla="*/ 201 h 201"/>
              <a:gd name="T28" fmla="*/ 334 w 334"/>
              <a:gd name="T29" fmla="*/ 172 h 201"/>
              <a:gd name="T30" fmla="*/ 334 w 334"/>
              <a:gd name="T31" fmla="*/ 98 h 201"/>
              <a:gd name="T32" fmla="*/ 306 w 334"/>
              <a:gd name="T33" fmla="*/ 69 h 201"/>
              <a:gd name="T34" fmla="*/ 164 w 334"/>
              <a:gd name="T35" fmla="*/ 69 h 201"/>
              <a:gd name="T36" fmla="*/ 135 w 334"/>
              <a:gd name="T37" fmla="*/ 98 h 201"/>
              <a:gd name="T38" fmla="*/ 135 w 334"/>
              <a:gd name="T39" fmla="*/ 10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4" h="201">
                <a:moveTo>
                  <a:pt x="199" y="100"/>
                </a:moveTo>
                <a:cubicBezTo>
                  <a:pt x="199" y="103"/>
                  <a:pt x="199" y="103"/>
                  <a:pt x="199" y="103"/>
                </a:cubicBezTo>
                <a:cubicBezTo>
                  <a:pt x="199" y="119"/>
                  <a:pt x="187" y="132"/>
                  <a:pt x="171" y="132"/>
                </a:cubicBezTo>
                <a:cubicBezTo>
                  <a:pt x="29" y="132"/>
                  <a:pt x="29" y="132"/>
                  <a:pt x="29" y="132"/>
                </a:cubicBezTo>
                <a:cubicBezTo>
                  <a:pt x="13" y="132"/>
                  <a:pt x="0" y="119"/>
                  <a:pt x="0" y="10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ubicBezTo>
                  <a:pt x="171" y="0"/>
                  <a:pt x="171" y="0"/>
                  <a:pt x="171" y="0"/>
                </a:cubicBezTo>
                <a:cubicBezTo>
                  <a:pt x="187" y="0"/>
                  <a:pt x="199" y="13"/>
                  <a:pt x="199" y="29"/>
                </a:cubicBezTo>
                <a:cubicBezTo>
                  <a:pt x="199" y="33"/>
                  <a:pt x="199" y="33"/>
                  <a:pt x="199" y="33"/>
                </a:cubicBezTo>
                <a:moveTo>
                  <a:pt x="135" y="166"/>
                </a:moveTo>
                <a:cubicBezTo>
                  <a:pt x="135" y="172"/>
                  <a:pt x="135" y="172"/>
                  <a:pt x="135" y="172"/>
                </a:cubicBezTo>
                <a:cubicBezTo>
                  <a:pt x="135" y="188"/>
                  <a:pt x="148" y="201"/>
                  <a:pt x="164" y="201"/>
                </a:cubicBezTo>
                <a:cubicBezTo>
                  <a:pt x="306" y="201"/>
                  <a:pt x="306" y="201"/>
                  <a:pt x="306" y="201"/>
                </a:cubicBezTo>
                <a:cubicBezTo>
                  <a:pt x="322" y="201"/>
                  <a:pt x="334" y="188"/>
                  <a:pt x="334" y="172"/>
                </a:cubicBezTo>
                <a:cubicBezTo>
                  <a:pt x="334" y="98"/>
                  <a:pt x="334" y="98"/>
                  <a:pt x="334" y="98"/>
                </a:cubicBezTo>
                <a:cubicBezTo>
                  <a:pt x="334" y="82"/>
                  <a:pt x="322" y="69"/>
                  <a:pt x="306" y="69"/>
                </a:cubicBezTo>
                <a:cubicBezTo>
                  <a:pt x="164" y="69"/>
                  <a:pt x="164" y="69"/>
                  <a:pt x="164" y="69"/>
                </a:cubicBezTo>
                <a:cubicBezTo>
                  <a:pt x="148" y="69"/>
                  <a:pt x="135" y="82"/>
                  <a:pt x="135" y="98"/>
                </a:cubicBezTo>
                <a:cubicBezTo>
                  <a:pt x="135" y="100"/>
                  <a:pt x="135" y="100"/>
                  <a:pt x="135" y="100"/>
                </a:cubicBezTo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882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C41334F-E87B-4623-AF7C-06C00CE1DCDD}"/>
              </a:ext>
            </a:extLst>
          </p:cNvPr>
          <p:cNvSpPr/>
          <p:nvPr/>
        </p:nvSpPr>
        <p:spPr>
          <a:xfrm>
            <a:off x="4141479" y="1990452"/>
            <a:ext cx="1228048" cy="590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en-US" sz="1175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</a:t>
            </a:r>
          </a:p>
          <a:p>
            <a:pPr algn="ctr" defTabSz="914192">
              <a:lnSpc>
                <a:spcPct val="90000"/>
              </a:lnSpc>
            </a:pPr>
            <a:r>
              <a:rPr lang="en-US" sz="1175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Insights</a:t>
            </a:r>
            <a:br>
              <a:rPr lang="en-US" sz="1175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1175" dirty="0">
              <a:gradFill>
                <a:gsLst>
                  <a:gs pos="2917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E949C15-8741-405C-B24D-78F12387276B}"/>
              </a:ext>
            </a:extLst>
          </p:cNvPr>
          <p:cNvSpPr/>
          <p:nvPr/>
        </p:nvSpPr>
        <p:spPr>
          <a:xfrm>
            <a:off x="4153265" y="5057511"/>
            <a:ext cx="1204475" cy="258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en-US" sz="1175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Monitor</a:t>
            </a:r>
          </a:p>
        </p:txBody>
      </p:sp>
      <p:sp>
        <p:nvSpPr>
          <p:cNvPr id="87" name="light">
            <a:extLst>
              <a:ext uri="{FF2B5EF4-FFF2-40B4-BE49-F238E27FC236}">
                <a16:creationId xmlns:a16="http://schemas.microsoft.com/office/drawing/2014/main" id="{CEB0159B-4C41-4538-B22E-1D425B52E7E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34762" y="1412824"/>
            <a:ext cx="241482" cy="358519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3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88" name="speedometer_2">
            <a:extLst>
              <a:ext uri="{FF2B5EF4-FFF2-40B4-BE49-F238E27FC236}">
                <a16:creationId xmlns:a16="http://schemas.microsoft.com/office/drawing/2014/main" id="{56641E49-69D9-42C9-9A98-E60A4F5C801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76242" y="4479882"/>
            <a:ext cx="358519" cy="358519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30">
              <a:solidFill>
                <a:srgbClr val="505050"/>
              </a:solidFill>
              <a:latin typeface="Segoe UI Semiligh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972035-A17C-4863-824E-F6C0BF2D53BA}"/>
              </a:ext>
            </a:extLst>
          </p:cNvPr>
          <p:cNvGrpSpPr/>
          <p:nvPr/>
        </p:nvGrpSpPr>
        <p:grpSpPr>
          <a:xfrm>
            <a:off x="6347709" y="3051909"/>
            <a:ext cx="5395279" cy="773437"/>
            <a:chOff x="6475028" y="3112555"/>
            <a:chExt cx="5504247" cy="78905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E1F31D9-15A9-40FC-8A6E-F09ED68B5399}"/>
                </a:ext>
              </a:extLst>
            </p:cNvPr>
            <p:cNvSpPr/>
            <p:nvPr/>
          </p:nvSpPr>
          <p:spPr bwMode="auto">
            <a:xfrm>
              <a:off x="6475028" y="3112555"/>
              <a:ext cx="5504247" cy="789058"/>
            </a:xfrm>
            <a:prstGeom prst="rect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6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235" fontAlgn="base">
                <a:lnSpc>
                  <a:spcPct val="90000"/>
                </a:lnSpc>
                <a:defRPr/>
              </a:pPr>
              <a:r>
                <a:rPr lang="en-US" sz="1175" kern="0" dirty="0">
                  <a:gradFill>
                    <a:gsLst>
                      <a:gs pos="2917">
                        <a:srgbClr val="0072C6"/>
                      </a:gs>
                      <a:gs pos="100000">
                        <a:srgbClr val="0072C6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Operating </a:t>
              </a:r>
            </a:p>
            <a:p>
              <a:pPr defTabSz="895235" fontAlgn="base">
                <a:lnSpc>
                  <a:spcPct val="90000"/>
                </a:lnSpc>
                <a:defRPr/>
              </a:pPr>
              <a:r>
                <a:rPr lang="en-US" sz="1175" kern="0" dirty="0">
                  <a:gradFill>
                    <a:gsLst>
                      <a:gs pos="2917">
                        <a:srgbClr val="0072C6"/>
                      </a:gs>
                      <a:gs pos="100000">
                        <a:srgbClr val="0072C6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system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3A8C97-B4A6-433F-B5A3-5D66ECEA4667}"/>
                </a:ext>
              </a:extLst>
            </p:cNvPr>
            <p:cNvSpPr/>
            <p:nvPr/>
          </p:nvSpPr>
          <p:spPr bwMode="auto">
            <a:xfrm>
              <a:off x="10251701" y="3366825"/>
              <a:ext cx="1483496" cy="189894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44796" rIns="0" bIns="14052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235" fontAlgn="base">
                <a:lnSpc>
                  <a:spcPct val="90000"/>
                </a:lnSpc>
                <a:defRPr/>
              </a:pPr>
              <a:r>
                <a:rPr lang="en-US" sz="1730" kern="0" dirty="0">
                  <a:gradFill>
                    <a:gsLst>
                      <a:gs pos="2917">
                        <a:srgbClr val="7F7F7F"/>
                      </a:gs>
                      <a:gs pos="100000">
                        <a:srgbClr val="7F7F7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Linux Server</a:t>
              </a:r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FA77D152-87E5-4018-B645-5C7798E38B09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7822894" y="3385422"/>
              <a:ext cx="1906656" cy="278274"/>
            </a:xfrm>
            <a:custGeom>
              <a:avLst/>
              <a:gdLst>
                <a:gd name="T0" fmla="*/ 69 w 1073"/>
                <a:gd name="T1" fmla="*/ 12 h 154"/>
                <a:gd name="T2" fmla="*/ 65 w 1073"/>
                <a:gd name="T3" fmla="*/ 75 h 154"/>
                <a:gd name="T4" fmla="*/ 65 w 1073"/>
                <a:gd name="T5" fmla="*/ 79 h 154"/>
                <a:gd name="T6" fmla="*/ 69 w 1073"/>
                <a:gd name="T7" fmla="*/ 79 h 154"/>
                <a:gd name="T8" fmla="*/ 749 w 1073"/>
                <a:gd name="T9" fmla="*/ 53 h 154"/>
                <a:gd name="T10" fmla="*/ 767 w 1073"/>
                <a:gd name="T11" fmla="*/ 29 h 154"/>
                <a:gd name="T12" fmla="*/ 774 w 1073"/>
                <a:gd name="T13" fmla="*/ 91 h 154"/>
                <a:gd name="T14" fmla="*/ 737 w 1073"/>
                <a:gd name="T15" fmla="*/ 119 h 154"/>
                <a:gd name="T16" fmla="*/ 784 w 1073"/>
                <a:gd name="T17" fmla="*/ 86 h 154"/>
                <a:gd name="T18" fmla="*/ 801 w 1073"/>
                <a:gd name="T19" fmla="*/ 73 h 154"/>
                <a:gd name="T20" fmla="*/ 850 w 1073"/>
                <a:gd name="T21" fmla="*/ 108 h 154"/>
                <a:gd name="T22" fmla="*/ 855 w 1073"/>
                <a:gd name="T23" fmla="*/ 87 h 154"/>
                <a:gd name="T24" fmla="*/ 844 w 1073"/>
                <a:gd name="T25" fmla="*/ 84 h 154"/>
                <a:gd name="T26" fmla="*/ 877 w 1073"/>
                <a:gd name="T27" fmla="*/ 71 h 154"/>
                <a:gd name="T28" fmla="*/ 877 w 1073"/>
                <a:gd name="T29" fmla="*/ 123 h 154"/>
                <a:gd name="T30" fmla="*/ 901 w 1073"/>
                <a:gd name="T31" fmla="*/ 57 h 154"/>
                <a:gd name="T32" fmla="*/ 934 w 1073"/>
                <a:gd name="T33" fmla="*/ 105 h 154"/>
                <a:gd name="T34" fmla="*/ 967 w 1073"/>
                <a:gd name="T35" fmla="*/ 57 h 154"/>
                <a:gd name="T36" fmla="*/ 984 w 1073"/>
                <a:gd name="T37" fmla="*/ 60 h 154"/>
                <a:gd name="T38" fmla="*/ 1022 w 1073"/>
                <a:gd name="T39" fmla="*/ 118 h 154"/>
                <a:gd name="T40" fmla="*/ 1027 w 1073"/>
                <a:gd name="T41" fmla="*/ 93 h 154"/>
                <a:gd name="T42" fmla="*/ 1011 w 1073"/>
                <a:gd name="T43" fmla="*/ 70 h 154"/>
                <a:gd name="T44" fmla="*/ 1056 w 1073"/>
                <a:gd name="T45" fmla="*/ 60 h 154"/>
                <a:gd name="T46" fmla="*/ 1039 w 1073"/>
                <a:gd name="T47" fmla="*/ 123 h 154"/>
                <a:gd name="T48" fmla="*/ 1073 w 1073"/>
                <a:gd name="T49" fmla="*/ 68 h 154"/>
                <a:gd name="T50" fmla="*/ 287 w 1073"/>
                <a:gd name="T51" fmla="*/ 111 h 154"/>
                <a:gd name="T52" fmla="*/ 234 w 1073"/>
                <a:gd name="T53" fmla="*/ 111 h 154"/>
                <a:gd name="T54" fmla="*/ 227 w 1073"/>
                <a:gd name="T55" fmla="*/ 123 h 154"/>
                <a:gd name="T56" fmla="*/ 262 w 1073"/>
                <a:gd name="T57" fmla="*/ 56 h 154"/>
                <a:gd name="T58" fmla="*/ 339 w 1073"/>
                <a:gd name="T59" fmla="*/ 31 h 154"/>
                <a:gd name="T60" fmla="*/ 334 w 1073"/>
                <a:gd name="T61" fmla="*/ 42 h 154"/>
                <a:gd name="T62" fmla="*/ 329 w 1073"/>
                <a:gd name="T63" fmla="*/ 57 h 154"/>
                <a:gd name="T64" fmla="*/ 404 w 1073"/>
                <a:gd name="T65" fmla="*/ 63 h 154"/>
                <a:gd name="T66" fmla="*/ 355 w 1073"/>
                <a:gd name="T67" fmla="*/ 57 h 154"/>
                <a:gd name="T68" fmla="*/ 384 w 1073"/>
                <a:gd name="T69" fmla="*/ 65 h 154"/>
                <a:gd name="T70" fmla="*/ 483 w 1073"/>
                <a:gd name="T71" fmla="*/ 25 h 154"/>
                <a:gd name="T72" fmla="*/ 430 w 1073"/>
                <a:gd name="T73" fmla="*/ 65 h 154"/>
                <a:gd name="T74" fmla="*/ 472 w 1073"/>
                <a:gd name="T75" fmla="*/ 112 h 154"/>
                <a:gd name="T76" fmla="*/ 453 w 1073"/>
                <a:gd name="T77" fmla="*/ 116 h 154"/>
                <a:gd name="T78" fmla="*/ 467 w 1073"/>
                <a:gd name="T79" fmla="*/ 70 h 154"/>
                <a:gd name="T80" fmla="*/ 530 w 1073"/>
                <a:gd name="T81" fmla="*/ 56 h 154"/>
                <a:gd name="T82" fmla="*/ 552 w 1073"/>
                <a:gd name="T83" fmla="*/ 115 h 154"/>
                <a:gd name="T84" fmla="*/ 513 w 1073"/>
                <a:gd name="T85" fmla="*/ 109 h 154"/>
                <a:gd name="T86" fmla="*/ 550 w 1073"/>
                <a:gd name="T87" fmla="*/ 90 h 154"/>
                <a:gd name="T88" fmla="*/ 631 w 1073"/>
                <a:gd name="T89" fmla="*/ 113 h 154"/>
                <a:gd name="T90" fmla="*/ 591 w 1073"/>
                <a:gd name="T91" fmla="*/ 113 h 154"/>
                <a:gd name="T92" fmla="*/ 585 w 1073"/>
                <a:gd name="T93" fmla="*/ 123 h 154"/>
                <a:gd name="T94" fmla="*/ 613 w 1073"/>
                <a:gd name="T95" fmla="*/ 76 h 154"/>
                <a:gd name="T96" fmla="*/ 698 w 1073"/>
                <a:gd name="T97" fmla="*/ 94 h 154"/>
                <a:gd name="T98" fmla="*/ 684 w 1073"/>
                <a:gd name="T99" fmla="*/ 65 h 154"/>
                <a:gd name="T100" fmla="*/ 661 w 1073"/>
                <a:gd name="T101" fmla="*/ 75 h 154"/>
                <a:gd name="T102" fmla="*/ 678 w 1073"/>
                <a:gd name="T103" fmla="*/ 116 h 154"/>
                <a:gd name="T104" fmla="*/ 702 w 1073"/>
                <a:gd name="T105" fmla="*/ 10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3" h="154">
                  <a:moveTo>
                    <a:pt x="69" y="12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69" y="75"/>
                    <a:pt x="69" y="75"/>
                    <a:pt x="69" y="75"/>
                  </a:cubicBezTo>
                  <a:lnTo>
                    <a:pt x="69" y="12"/>
                  </a:lnTo>
                  <a:close/>
                  <a:moveTo>
                    <a:pt x="65" y="75"/>
                  </a:moveTo>
                  <a:cubicBezTo>
                    <a:pt x="65" y="12"/>
                    <a:pt x="65" y="12"/>
                    <a:pt x="65" y="1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65" y="75"/>
                  </a:lnTo>
                  <a:close/>
                  <a:moveTo>
                    <a:pt x="65" y="79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65" y="141"/>
                    <a:pt x="65" y="141"/>
                    <a:pt x="65" y="141"/>
                  </a:cubicBezTo>
                  <a:lnTo>
                    <a:pt x="65" y="79"/>
                  </a:lnTo>
                  <a:close/>
                  <a:moveTo>
                    <a:pt x="69" y="79"/>
                  </a:moveTo>
                  <a:cubicBezTo>
                    <a:pt x="69" y="142"/>
                    <a:pt x="69" y="142"/>
                    <a:pt x="69" y="142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79"/>
                    <a:pt x="154" y="79"/>
                    <a:pt x="154" y="79"/>
                  </a:cubicBezTo>
                  <a:lnTo>
                    <a:pt x="69" y="79"/>
                  </a:lnTo>
                  <a:close/>
                  <a:moveTo>
                    <a:pt x="784" y="86"/>
                  </a:moveTo>
                  <a:cubicBezTo>
                    <a:pt x="781" y="82"/>
                    <a:pt x="775" y="78"/>
                    <a:pt x="767" y="73"/>
                  </a:cubicBezTo>
                  <a:cubicBezTo>
                    <a:pt x="761" y="70"/>
                    <a:pt x="757" y="68"/>
                    <a:pt x="755" y="66"/>
                  </a:cubicBezTo>
                  <a:cubicBezTo>
                    <a:pt x="753" y="64"/>
                    <a:pt x="751" y="62"/>
                    <a:pt x="750" y="60"/>
                  </a:cubicBezTo>
                  <a:cubicBezTo>
                    <a:pt x="749" y="58"/>
                    <a:pt x="749" y="56"/>
                    <a:pt x="749" y="53"/>
                  </a:cubicBezTo>
                  <a:cubicBezTo>
                    <a:pt x="749" y="49"/>
                    <a:pt x="750" y="45"/>
                    <a:pt x="754" y="43"/>
                  </a:cubicBezTo>
                  <a:cubicBezTo>
                    <a:pt x="757" y="40"/>
                    <a:pt x="761" y="39"/>
                    <a:pt x="766" y="39"/>
                  </a:cubicBezTo>
                  <a:cubicBezTo>
                    <a:pt x="774" y="39"/>
                    <a:pt x="780" y="41"/>
                    <a:pt x="785" y="45"/>
                  </a:cubicBezTo>
                  <a:cubicBezTo>
                    <a:pt x="785" y="33"/>
                    <a:pt x="785" y="33"/>
                    <a:pt x="785" y="33"/>
                  </a:cubicBezTo>
                  <a:cubicBezTo>
                    <a:pt x="781" y="30"/>
                    <a:pt x="775" y="29"/>
                    <a:pt x="767" y="29"/>
                  </a:cubicBezTo>
                  <a:cubicBezTo>
                    <a:pt x="758" y="29"/>
                    <a:pt x="751" y="32"/>
                    <a:pt x="746" y="36"/>
                  </a:cubicBezTo>
                  <a:cubicBezTo>
                    <a:pt x="740" y="41"/>
                    <a:pt x="737" y="47"/>
                    <a:pt x="737" y="54"/>
                  </a:cubicBezTo>
                  <a:cubicBezTo>
                    <a:pt x="737" y="59"/>
                    <a:pt x="739" y="64"/>
                    <a:pt x="742" y="68"/>
                  </a:cubicBezTo>
                  <a:cubicBezTo>
                    <a:pt x="745" y="72"/>
                    <a:pt x="750" y="76"/>
                    <a:pt x="758" y="80"/>
                  </a:cubicBezTo>
                  <a:cubicBezTo>
                    <a:pt x="766" y="85"/>
                    <a:pt x="771" y="88"/>
                    <a:pt x="774" y="91"/>
                  </a:cubicBezTo>
                  <a:cubicBezTo>
                    <a:pt x="776" y="94"/>
                    <a:pt x="777" y="97"/>
                    <a:pt x="777" y="101"/>
                  </a:cubicBezTo>
                  <a:cubicBezTo>
                    <a:pt x="777" y="110"/>
                    <a:pt x="771" y="115"/>
                    <a:pt x="760" y="115"/>
                  </a:cubicBezTo>
                  <a:cubicBezTo>
                    <a:pt x="756" y="115"/>
                    <a:pt x="752" y="114"/>
                    <a:pt x="748" y="112"/>
                  </a:cubicBezTo>
                  <a:cubicBezTo>
                    <a:pt x="743" y="111"/>
                    <a:pt x="740" y="109"/>
                    <a:pt x="737" y="107"/>
                  </a:cubicBezTo>
                  <a:cubicBezTo>
                    <a:pt x="737" y="119"/>
                    <a:pt x="737" y="119"/>
                    <a:pt x="737" y="119"/>
                  </a:cubicBezTo>
                  <a:cubicBezTo>
                    <a:pt x="739" y="121"/>
                    <a:pt x="742" y="122"/>
                    <a:pt x="746" y="123"/>
                  </a:cubicBezTo>
                  <a:cubicBezTo>
                    <a:pt x="751" y="124"/>
                    <a:pt x="755" y="125"/>
                    <a:pt x="758" y="125"/>
                  </a:cubicBezTo>
                  <a:cubicBezTo>
                    <a:pt x="768" y="125"/>
                    <a:pt x="775" y="122"/>
                    <a:pt x="780" y="118"/>
                  </a:cubicBezTo>
                  <a:cubicBezTo>
                    <a:pt x="786" y="114"/>
                    <a:pt x="789" y="108"/>
                    <a:pt x="789" y="100"/>
                  </a:cubicBezTo>
                  <a:cubicBezTo>
                    <a:pt x="789" y="95"/>
                    <a:pt x="787" y="90"/>
                    <a:pt x="784" y="86"/>
                  </a:cubicBezTo>
                  <a:close/>
                  <a:moveTo>
                    <a:pt x="855" y="87"/>
                  </a:moveTo>
                  <a:cubicBezTo>
                    <a:pt x="855" y="77"/>
                    <a:pt x="852" y="69"/>
                    <a:pt x="847" y="64"/>
                  </a:cubicBezTo>
                  <a:cubicBezTo>
                    <a:pt x="843" y="58"/>
                    <a:pt x="836" y="56"/>
                    <a:pt x="827" y="56"/>
                  </a:cubicBezTo>
                  <a:cubicBezTo>
                    <a:pt x="822" y="56"/>
                    <a:pt x="817" y="57"/>
                    <a:pt x="812" y="60"/>
                  </a:cubicBezTo>
                  <a:cubicBezTo>
                    <a:pt x="807" y="63"/>
                    <a:pt x="804" y="67"/>
                    <a:pt x="801" y="73"/>
                  </a:cubicBezTo>
                  <a:cubicBezTo>
                    <a:pt x="798" y="78"/>
                    <a:pt x="797" y="84"/>
                    <a:pt x="797" y="90"/>
                  </a:cubicBezTo>
                  <a:cubicBezTo>
                    <a:pt x="797" y="101"/>
                    <a:pt x="800" y="109"/>
                    <a:pt x="805" y="116"/>
                  </a:cubicBezTo>
                  <a:cubicBezTo>
                    <a:pt x="810" y="122"/>
                    <a:pt x="818" y="125"/>
                    <a:pt x="827" y="125"/>
                  </a:cubicBezTo>
                  <a:cubicBezTo>
                    <a:pt x="837" y="125"/>
                    <a:pt x="844" y="123"/>
                    <a:pt x="850" y="118"/>
                  </a:cubicBezTo>
                  <a:cubicBezTo>
                    <a:pt x="850" y="108"/>
                    <a:pt x="850" y="108"/>
                    <a:pt x="850" y="108"/>
                  </a:cubicBezTo>
                  <a:cubicBezTo>
                    <a:pt x="844" y="113"/>
                    <a:pt x="837" y="116"/>
                    <a:pt x="830" y="116"/>
                  </a:cubicBezTo>
                  <a:cubicBezTo>
                    <a:pt x="823" y="116"/>
                    <a:pt x="818" y="114"/>
                    <a:pt x="814" y="110"/>
                  </a:cubicBezTo>
                  <a:cubicBezTo>
                    <a:pt x="810" y="106"/>
                    <a:pt x="808" y="100"/>
                    <a:pt x="808" y="93"/>
                  </a:cubicBezTo>
                  <a:cubicBezTo>
                    <a:pt x="855" y="93"/>
                    <a:pt x="855" y="93"/>
                    <a:pt x="855" y="93"/>
                  </a:cubicBezTo>
                  <a:lnTo>
                    <a:pt x="855" y="87"/>
                  </a:lnTo>
                  <a:close/>
                  <a:moveTo>
                    <a:pt x="808" y="84"/>
                  </a:moveTo>
                  <a:cubicBezTo>
                    <a:pt x="809" y="78"/>
                    <a:pt x="811" y="73"/>
                    <a:pt x="815" y="70"/>
                  </a:cubicBezTo>
                  <a:cubicBezTo>
                    <a:pt x="818" y="66"/>
                    <a:pt x="822" y="65"/>
                    <a:pt x="827" y="65"/>
                  </a:cubicBezTo>
                  <a:cubicBezTo>
                    <a:pt x="832" y="65"/>
                    <a:pt x="836" y="66"/>
                    <a:pt x="839" y="70"/>
                  </a:cubicBezTo>
                  <a:cubicBezTo>
                    <a:pt x="842" y="73"/>
                    <a:pt x="844" y="78"/>
                    <a:pt x="844" y="84"/>
                  </a:cubicBezTo>
                  <a:lnTo>
                    <a:pt x="808" y="84"/>
                  </a:lnTo>
                  <a:close/>
                  <a:moveTo>
                    <a:pt x="901" y="57"/>
                  </a:moveTo>
                  <a:cubicBezTo>
                    <a:pt x="899" y="56"/>
                    <a:pt x="897" y="56"/>
                    <a:pt x="894" y="56"/>
                  </a:cubicBezTo>
                  <a:cubicBezTo>
                    <a:pt x="891" y="56"/>
                    <a:pt x="887" y="57"/>
                    <a:pt x="884" y="60"/>
                  </a:cubicBezTo>
                  <a:cubicBezTo>
                    <a:pt x="881" y="63"/>
                    <a:pt x="879" y="66"/>
                    <a:pt x="877" y="71"/>
                  </a:cubicBezTo>
                  <a:cubicBezTo>
                    <a:pt x="877" y="71"/>
                    <a:pt x="877" y="71"/>
                    <a:pt x="877" y="71"/>
                  </a:cubicBezTo>
                  <a:cubicBezTo>
                    <a:pt x="877" y="57"/>
                    <a:pt x="877" y="57"/>
                    <a:pt x="877" y="57"/>
                  </a:cubicBezTo>
                  <a:cubicBezTo>
                    <a:pt x="866" y="57"/>
                    <a:pt x="866" y="57"/>
                    <a:pt x="866" y="57"/>
                  </a:cubicBezTo>
                  <a:cubicBezTo>
                    <a:pt x="866" y="123"/>
                    <a:pt x="866" y="123"/>
                    <a:pt x="866" y="123"/>
                  </a:cubicBezTo>
                  <a:cubicBezTo>
                    <a:pt x="877" y="123"/>
                    <a:pt x="877" y="123"/>
                    <a:pt x="877" y="123"/>
                  </a:cubicBezTo>
                  <a:cubicBezTo>
                    <a:pt x="877" y="89"/>
                    <a:pt x="877" y="89"/>
                    <a:pt x="877" y="89"/>
                  </a:cubicBezTo>
                  <a:cubicBezTo>
                    <a:pt x="877" y="82"/>
                    <a:pt x="878" y="77"/>
                    <a:pt x="881" y="72"/>
                  </a:cubicBezTo>
                  <a:cubicBezTo>
                    <a:pt x="884" y="68"/>
                    <a:pt x="888" y="66"/>
                    <a:pt x="893" y="66"/>
                  </a:cubicBezTo>
                  <a:cubicBezTo>
                    <a:pt x="896" y="66"/>
                    <a:pt x="899" y="66"/>
                    <a:pt x="901" y="68"/>
                  </a:cubicBezTo>
                  <a:lnTo>
                    <a:pt x="901" y="57"/>
                  </a:lnTo>
                  <a:close/>
                  <a:moveTo>
                    <a:pt x="956" y="57"/>
                  </a:moveTo>
                  <a:cubicBezTo>
                    <a:pt x="938" y="105"/>
                    <a:pt x="938" y="105"/>
                    <a:pt x="938" y="105"/>
                  </a:cubicBezTo>
                  <a:cubicBezTo>
                    <a:pt x="938" y="108"/>
                    <a:pt x="937" y="111"/>
                    <a:pt x="936" y="114"/>
                  </a:cubicBezTo>
                  <a:cubicBezTo>
                    <a:pt x="936" y="114"/>
                    <a:pt x="936" y="114"/>
                    <a:pt x="936" y="114"/>
                  </a:cubicBezTo>
                  <a:cubicBezTo>
                    <a:pt x="936" y="111"/>
                    <a:pt x="935" y="107"/>
                    <a:pt x="934" y="105"/>
                  </a:cubicBezTo>
                  <a:cubicBezTo>
                    <a:pt x="917" y="57"/>
                    <a:pt x="917" y="57"/>
                    <a:pt x="917" y="57"/>
                  </a:cubicBezTo>
                  <a:cubicBezTo>
                    <a:pt x="906" y="57"/>
                    <a:pt x="906" y="57"/>
                    <a:pt x="906" y="57"/>
                  </a:cubicBezTo>
                  <a:cubicBezTo>
                    <a:pt x="930" y="123"/>
                    <a:pt x="930" y="123"/>
                    <a:pt x="930" y="123"/>
                  </a:cubicBezTo>
                  <a:cubicBezTo>
                    <a:pt x="941" y="123"/>
                    <a:pt x="941" y="123"/>
                    <a:pt x="941" y="123"/>
                  </a:cubicBezTo>
                  <a:cubicBezTo>
                    <a:pt x="967" y="57"/>
                    <a:pt x="967" y="57"/>
                    <a:pt x="967" y="57"/>
                  </a:cubicBezTo>
                  <a:lnTo>
                    <a:pt x="956" y="57"/>
                  </a:lnTo>
                  <a:close/>
                  <a:moveTo>
                    <a:pt x="1027" y="87"/>
                  </a:moveTo>
                  <a:cubicBezTo>
                    <a:pt x="1027" y="77"/>
                    <a:pt x="1024" y="69"/>
                    <a:pt x="1019" y="64"/>
                  </a:cubicBezTo>
                  <a:cubicBezTo>
                    <a:pt x="1015" y="58"/>
                    <a:pt x="1008" y="56"/>
                    <a:pt x="1000" y="56"/>
                  </a:cubicBezTo>
                  <a:cubicBezTo>
                    <a:pt x="994" y="56"/>
                    <a:pt x="989" y="57"/>
                    <a:pt x="984" y="60"/>
                  </a:cubicBezTo>
                  <a:cubicBezTo>
                    <a:pt x="979" y="63"/>
                    <a:pt x="976" y="67"/>
                    <a:pt x="973" y="73"/>
                  </a:cubicBezTo>
                  <a:cubicBezTo>
                    <a:pt x="971" y="78"/>
                    <a:pt x="969" y="84"/>
                    <a:pt x="969" y="90"/>
                  </a:cubicBezTo>
                  <a:cubicBezTo>
                    <a:pt x="969" y="101"/>
                    <a:pt x="972" y="109"/>
                    <a:pt x="977" y="116"/>
                  </a:cubicBezTo>
                  <a:cubicBezTo>
                    <a:pt x="982" y="122"/>
                    <a:pt x="990" y="125"/>
                    <a:pt x="999" y="125"/>
                  </a:cubicBezTo>
                  <a:cubicBezTo>
                    <a:pt x="1009" y="125"/>
                    <a:pt x="1016" y="123"/>
                    <a:pt x="1022" y="118"/>
                  </a:cubicBezTo>
                  <a:cubicBezTo>
                    <a:pt x="1022" y="108"/>
                    <a:pt x="1022" y="108"/>
                    <a:pt x="1022" y="108"/>
                  </a:cubicBezTo>
                  <a:cubicBezTo>
                    <a:pt x="1016" y="113"/>
                    <a:pt x="1009" y="116"/>
                    <a:pt x="1002" y="116"/>
                  </a:cubicBezTo>
                  <a:cubicBezTo>
                    <a:pt x="995" y="116"/>
                    <a:pt x="990" y="114"/>
                    <a:pt x="986" y="110"/>
                  </a:cubicBezTo>
                  <a:cubicBezTo>
                    <a:pt x="982" y="106"/>
                    <a:pt x="980" y="100"/>
                    <a:pt x="980" y="93"/>
                  </a:cubicBezTo>
                  <a:cubicBezTo>
                    <a:pt x="1027" y="93"/>
                    <a:pt x="1027" y="93"/>
                    <a:pt x="1027" y="93"/>
                  </a:cubicBezTo>
                  <a:lnTo>
                    <a:pt x="1027" y="87"/>
                  </a:lnTo>
                  <a:close/>
                  <a:moveTo>
                    <a:pt x="980" y="84"/>
                  </a:moveTo>
                  <a:cubicBezTo>
                    <a:pt x="981" y="78"/>
                    <a:pt x="983" y="73"/>
                    <a:pt x="987" y="70"/>
                  </a:cubicBezTo>
                  <a:cubicBezTo>
                    <a:pt x="990" y="66"/>
                    <a:pt x="994" y="65"/>
                    <a:pt x="999" y="65"/>
                  </a:cubicBezTo>
                  <a:cubicBezTo>
                    <a:pt x="1005" y="65"/>
                    <a:pt x="1009" y="66"/>
                    <a:pt x="1011" y="70"/>
                  </a:cubicBezTo>
                  <a:cubicBezTo>
                    <a:pt x="1014" y="73"/>
                    <a:pt x="1016" y="78"/>
                    <a:pt x="1016" y="84"/>
                  </a:cubicBezTo>
                  <a:lnTo>
                    <a:pt x="980" y="84"/>
                  </a:lnTo>
                  <a:close/>
                  <a:moveTo>
                    <a:pt x="1073" y="57"/>
                  </a:moveTo>
                  <a:cubicBezTo>
                    <a:pt x="1071" y="56"/>
                    <a:pt x="1069" y="56"/>
                    <a:pt x="1067" y="56"/>
                  </a:cubicBezTo>
                  <a:cubicBezTo>
                    <a:pt x="1063" y="56"/>
                    <a:pt x="1059" y="57"/>
                    <a:pt x="1056" y="60"/>
                  </a:cubicBezTo>
                  <a:cubicBezTo>
                    <a:pt x="1053" y="63"/>
                    <a:pt x="1051" y="66"/>
                    <a:pt x="1049" y="71"/>
                  </a:cubicBezTo>
                  <a:cubicBezTo>
                    <a:pt x="1049" y="71"/>
                    <a:pt x="1049" y="71"/>
                    <a:pt x="1049" y="71"/>
                  </a:cubicBezTo>
                  <a:cubicBezTo>
                    <a:pt x="1049" y="57"/>
                    <a:pt x="1049" y="57"/>
                    <a:pt x="1049" y="57"/>
                  </a:cubicBezTo>
                  <a:cubicBezTo>
                    <a:pt x="1039" y="57"/>
                    <a:pt x="1039" y="57"/>
                    <a:pt x="1039" y="57"/>
                  </a:cubicBezTo>
                  <a:cubicBezTo>
                    <a:pt x="1039" y="123"/>
                    <a:pt x="1039" y="123"/>
                    <a:pt x="1039" y="123"/>
                  </a:cubicBezTo>
                  <a:cubicBezTo>
                    <a:pt x="1049" y="123"/>
                    <a:pt x="1049" y="123"/>
                    <a:pt x="1049" y="123"/>
                  </a:cubicBezTo>
                  <a:cubicBezTo>
                    <a:pt x="1049" y="89"/>
                    <a:pt x="1049" y="89"/>
                    <a:pt x="1049" y="89"/>
                  </a:cubicBezTo>
                  <a:cubicBezTo>
                    <a:pt x="1049" y="82"/>
                    <a:pt x="1051" y="77"/>
                    <a:pt x="1053" y="72"/>
                  </a:cubicBezTo>
                  <a:cubicBezTo>
                    <a:pt x="1056" y="68"/>
                    <a:pt x="1060" y="66"/>
                    <a:pt x="1065" y="66"/>
                  </a:cubicBezTo>
                  <a:cubicBezTo>
                    <a:pt x="1068" y="66"/>
                    <a:pt x="1071" y="66"/>
                    <a:pt x="1073" y="68"/>
                  </a:cubicBezTo>
                  <a:lnTo>
                    <a:pt x="1073" y="57"/>
                  </a:lnTo>
                  <a:close/>
                  <a:moveTo>
                    <a:pt x="308" y="31"/>
                  </a:moveTo>
                  <a:cubicBezTo>
                    <a:pt x="289" y="102"/>
                    <a:pt x="289" y="102"/>
                    <a:pt x="289" y="102"/>
                  </a:cubicBezTo>
                  <a:cubicBezTo>
                    <a:pt x="289" y="105"/>
                    <a:pt x="288" y="108"/>
                    <a:pt x="288" y="111"/>
                  </a:cubicBezTo>
                  <a:cubicBezTo>
                    <a:pt x="287" y="111"/>
                    <a:pt x="287" y="111"/>
                    <a:pt x="287" y="111"/>
                  </a:cubicBezTo>
                  <a:cubicBezTo>
                    <a:pt x="287" y="108"/>
                    <a:pt x="287" y="105"/>
                    <a:pt x="286" y="102"/>
                  </a:cubicBezTo>
                  <a:cubicBezTo>
                    <a:pt x="266" y="31"/>
                    <a:pt x="266" y="31"/>
                    <a:pt x="266" y="31"/>
                  </a:cubicBezTo>
                  <a:cubicBezTo>
                    <a:pt x="256" y="31"/>
                    <a:pt x="256" y="31"/>
                    <a:pt x="256" y="31"/>
                  </a:cubicBezTo>
                  <a:cubicBezTo>
                    <a:pt x="236" y="102"/>
                    <a:pt x="236" y="102"/>
                    <a:pt x="236" y="102"/>
                  </a:cubicBezTo>
                  <a:cubicBezTo>
                    <a:pt x="234" y="105"/>
                    <a:pt x="234" y="108"/>
                    <a:pt x="234" y="111"/>
                  </a:cubicBezTo>
                  <a:cubicBezTo>
                    <a:pt x="233" y="111"/>
                    <a:pt x="233" y="111"/>
                    <a:pt x="233" y="111"/>
                  </a:cubicBezTo>
                  <a:cubicBezTo>
                    <a:pt x="233" y="108"/>
                    <a:pt x="233" y="105"/>
                    <a:pt x="232" y="102"/>
                  </a:cubicBezTo>
                  <a:cubicBezTo>
                    <a:pt x="212" y="31"/>
                    <a:pt x="212" y="31"/>
                    <a:pt x="212" y="31"/>
                  </a:cubicBezTo>
                  <a:cubicBezTo>
                    <a:pt x="200" y="31"/>
                    <a:pt x="200" y="31"/>
                    <a:pt x="200" y="31"/>
                  </a:cubicBezTo>
                  <a:cubicBezTo>
                    <a:pt x="227" y="123"/>
                    <a:pt x="227" y="123"/>
                    <a:pt x="227" y="123"/>
                  </a:cubicBezTo>
                  <a:cubicBezTo>
                    <a:pt x="240" y="123"/>
                    <a:pt x="240" y="123"/>
                    <a:pt x="240" y="123"/>
                  </a:cubicBezTo>
                  <a:cubicBezTo>
                    <a:pt x="259" y="55"/>
                    <a:pt x="259" y="55"/>
                    <a:pt x="259" y="55"/>
                  </a:cubicBezTo>
                  <a:cubicBezTo>
                    <a:pt x="260" y="52"/>
                    <a:pt x="260" y="49"/>
                    <a:pt x="261" y="46"/>
                  </a:cubicBezTo>
                  <a:cubicBezTo>
                    <a:pt x="261" y="46"/>
                    <a:pt x="261" y="46"/>
                    <a:pt x="261" y="46"/>
                  </a:cubicBezTo>
                  <a:cubicBezTo>
                    <a:pt x="261" y="50"/>
                    <a:pt x="262" y="53"/>
                    <a:pt x="262" y="56"/>
                  </a:cubicBezTo>
                  <a:cubicBezTo>
                    <a:pt x="281" y="123"/>
                    <a:pt x="281" y="123"/>
                    <a:pt x="281" y="123"/>
                  </a:cubicBezTo>
                  <a:cubicBezTo>
                    <a:pt x="294" y="123"/>
                    <a:pt x="294" y="123"/>
                    <a:pt x="294" y="123"/>
                  </a:cubicBezTo>
                  <a:cubicBezTo>
                    <a:pt x="320" y="31"/>
                    <a:pt x="320" y="31"/>
                    <a:pt x="320" y="31"/>
                  </a:cubicBezTo>
                  <a:lnTo>
                    <a:pt x="308" y="31"/>
                  </a:lnTo>
                  <a:close/>
                  <a:moveTo>
                    <a:pt x="339" y="31"/>
                  </a:moveTo>
                  <a:cubicBezTo>
                    <a:pt x="338" y="29"/>
                    <a:pt x="336" y="29"/>
                    <a:pt x="334" y="29"/>
                  </a:cubicBezTo>
                  <a:cubicBezTo>
                    <a:pt x="332" y="29"/>
                    <a:pt x="330" y="29"/>
                    <a:pt x="329" y="31"/>
                  </a:cubicBezTo>
                  <a:cubicBezTo>
                    <a:pt x="328" y="32"/>
                    <a:pt x="327" y="34"/>
                    <a:pt x="327" y="35"/>
                  </a:cubicBezTo>
                  <a:cubicBezTo>
                    <a:pt x="327" y="38"/>
                    <a:pt x="328" y="39"/>
                    <a:pt x="329" y="40"/>
                  </a:cubicBezTo>
                  <a:cubicBezTo>
                    <a:pt x="330" y="42"/>
                    <a:pt x="332" y="42"/>
                    <a:pt x="334" y="42"/>
                  </a:cubicBezTo>
                  <a:cubicBezTo>
                    <a:pt x="336" y="42"/>
                    <a:pt x="338" y="42"/>
                    <a:pt x="339" y="40"/>
                  </a:cubicBezTo>
                  <a:cubicBezTo>
                    <a:pt x="340" y="39"/>
                    <a:pt x="341" y="37"/>
                    <a:pt x="341" y="35"/>
                  </a:cubicBezTo>
                  <a:cubicBezTo>
                    <a:pt x="341" y="34"/>
                    <a:pt x="340" y="32"/>
                    <a:pt x="339" y="31"/>
                  </a:cubicBezTo>
                  <a:close/>
                  <a:moveTo>
                    <a:pt x="339" y="57"/>
                  </a:moveTo>
                  <a:cubicBezTo>
                    <a:pt x="329" y="57"/>
                    <a:pt x="329" y="57"/>
                    <a:pt x="329" y="57"/>
                  </a:cubicBezTo>
                  <a:cubicBezTo>
                    <a:pt x="329" y="123"/>
                    <a:pt x="329" y="123"/>
                    <a:pt x="329" y="123"/>
                  </a:cubicBezTo>
                  <a:cubicBezTo>
                    <a:pt x="339" y="123"/>
                    <a:pt x="339" y="123"/>
                    <a:pt x="339" y="123"/>
                  </a:cubicBezTo>
                  <a:lnTo>
                    <a:pt x="339" y="57"/>
                  </a:lnTo>
                  <a:close/>
                  <a:moveTo>
                    <a:pt x="410" y="83"/>
                  </a:moveTo>
                  <a:cubicBezTo>
                    <a:pt x="410" y="74"/>
                    <a:pt x="408" y="67"/>
                    <a:pt x="404" y="63"/>
                  </a:cubicBezTo>
                  <a:cubicBezTo>
                    <a:pt x="400" y="58"/>
                    <a:pt x="395" y="56"/>
                    <a:pt x="388" y="56"/>
                  </a:cubicBezTo>
                  <a:cubicBezTo>
                    <a:pt x="378" y="56"/>
                    <a:pt x="371" y="60"/>
                    <a:pt x="366" y="68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55" y="57"/>
                    <a:pt x="355" y="57"/>
                    <a:pt x="355" y="57"/>
                  </a:cubicBezTo>
                  <a:cubicBezTo>
                    <a:pt x="355" y="123"/>
                    <a:pt x="355" y="123"/>
                    <a:pt x="355" y="123"/>
                  </a:cubicBezTo>
                  <a:cubicBezTo>
                    <a:pt x="366" y="123"/>
                    <a:pt x="366" y="123"/>
                    <a:pt x="366" y="123"/>
                  </a:cubicBezTo>
                  <a:cubicBezTo>
                    <a:pt x="366" y="85"/>
                    <a:pt x="366" y="85"/>
                    <a:pt x="366" y="85"/>
                  </a:cubicBezTo>
                  <a:cubicBezTo>
                    <a:pt x="366" y="79"/>
                    <a:pt x="367" y="74"/>
                    <a:pt x="371" y="70"/>
                  </a:cubicBezTo>
                  <a:cubicBezTo>
                    <a:pt x="374" y="66"/>
                    <a:pt x="379" y="65"/>
                    <a:pt x="384" y="65"/>
                  </a:cubicBezTo>
                  <a:cubicBezTo>
                    <a:pt x="394" y="65"/>
                    <a:pt x="399" y="71"/>
                    <a:pt x="399" y="85"/>
                  </a:cubicBezTo>
                  <a:cubicBezTo>
                    <a:pt x="399" y="123"/>
                    <a:pt x="399" y="123"/>
                    <a:pt x="399" y="123"/>
                  </a:cubicBezTo>
                  <a:cubicBezTo>
                    <a:pt x="410" y="123"/>
                    <a:pt x="410" y="123"/>
                    <a:pt x="410" y="123"/>
                  </a:cubicBezTo>
                  <a:lnTo>
                    <a:pt x="410" y="83"/>
                  </a:lnTo>
                  <a:close/>
                  <a:moveTo>
                    <a:pt x="483" y="25"/>
                  </a:moveTo>
                  <a:cubicBezTo>
                    <a:pt x="472" y="25"/>
                    <a:pt x="472" y="25"/>
                    <a:pt x="472" y="25"/>
                  </a:cubicBezTo>
                  <a:cubicBezTo>
                    <a:pt x="472" y="66"/>
                    <a:pt x="472" y="66"/>
                    <a:pt x="472" y="66"/>
                  </a:cubicBezTo>
                  <a:cubicBezTo>
                    <a:pt x="472" y="66"/>
                    <a:pt x="472" y="66"/>
                    <a:pt x="472" y="66"/>
                  </a:cubicBezTo>
                  <a:cubicBezTo>
                    <a:pt x="468" y="59"/>
                    <a:pt x="461" y="56"/>
                    <a:pt x="452" y="56"/>
                  </a:cubicBezTo>
                  <a:cubicBezTo>
                    <a:pt x="443" y="56"/>
                    <a:pt x="436" y="59"/>
                    <a:pt x="430" y="65"/>
                  </a:cubicBezTo>
                  <a:cubicBezTo>
                    <a:pt x="425" y="72"/>
                    <a:pt x="422" y="81"/>
                    <a:pt x="422" y="92"/>
                  </a:cubicBezTo>
                  <a:cubicBezTo>
                    <a:pt x="422" y="102"/>
                    <a:pt x="425" y="110"/>
                    <a:pt x="430" y="116"/>
                  </a:cubicBezTo>
                  <a:cubicBezTo>
                    <a:pt x="435" y="122"/>
                    <a:pt x="441" y="125"/>
                    <a:pt x="450" y="125"/>
                  </a:cubicBezTo>
                  <a:cubicBezTo>
                    <a:pt x="460" y="125"/>
                    <a:pt x="467" y="120"/>
                    <a:pt x="472" y="112"/>
                  </a:cubicBezTo>
                  <a:cubicBezTo>
                    <a:pt x="472" y="112"/>
                    <a:pt x="472" y="112"/>
                    <a:pt x="472" y="112"/>
                  </a:cubicBezTo>
                  <a:cubicBezTo>
                    <a:pt x="472" y="123"/>
                    <a:pt x="472" y="123"/>
                    <a:pt x="472" y="123"/>
                  </a:cubicBezTo>
                  <a:cubicBezTo>
                    <a:pt x="483" y="123"/>
                    <a:pt x="483" y="123"/>
                    <a:pt x="483" y="123"/>
                  </a:cubicBezTo>
                  <a:lnTo>
                    <a:pt x="483" y="25"/>
                  </a:lnTo>
                  <a:close/>
                  <a:moveTo>
                    <a:pt x="467" y="109"/>
                  </a:moveTo>
                  <a:cubicBezTo>
                    <a:pt x="463" y="113"/>
                    <a:pt x="458" y="116"/>
                    <a:pt x="453" y="116"/>
                  </a:cubicBezTo>
                  <a:cubicBezTo>
                    <a:pt x="447" y="116"/>
                    <a:pt x="442" y="113"/>
                    <a:pt x="438" y="109"/>
                  </a:cubicBezTo>
                  <a:cubicBezTo>
                    <a:pt x="435" y="105"/>
                    <a:pt x="433" y="99"/>
                    <a:pt x="433" y="91"/>
                  </a:cubicBezTo>
                  <a:cubicBezTo>
                    <a:pt x="433" y="83"/>
                    <a:pt x="435" y="76"/>
                    <a:pt x="439" y="72"/>
                  </a:cubicBezTo>
                  <a:cubicBezTo>
                    <a:pt x="442" y="67"/>
                    <a:pt x="447" y="65"/>
                    <a:pt x="454" y="65"/>
                  </a:cubicBezTo>
                  <a:cubicBezTo>
                    <a:pt x="459" y="65"/>
                    <a:pt x="463" y="66"/>
                    <a:pt x="467" y="70"/>
                  </a:cubicBezTo>
                  <a:cubicBezTo>
                    <a:pt x="471" y="74"/>
                    <a:pt x="472" y="78"/>
                    <a:pt x="472" y="83"/>
                  </a:cubicBezTo>
                  <a:cubicBezTo>
                    <a:pt x="472" y="93"/>
                    <a:pt x="472" y="93"/>
                    <a:pt x="472" y="93"/>
                  </a:cubicBezTo>
                  <a:cubicBezTo>
                    <a:pt x="472" y="100"/>
                    <a:pt x="471" y="105"/>
                    <a:pt x="467" y="109"/>
                  </a:cubicBezTo>
                  <a:close/>
                  <a:moveTo>
                    <a:pt x="553" y="65"/>
                  </a:moveTo>
                  <a:cubicBezTo>
                    <a:pt x="547" y="59"/>
                    <a:pt x="539" y="56"/>
                    <a:pt x="530" y="56"/>
                  </a:cubicBezTo>
                  <a:cubicBezTo>
                    <a:pt x="519" y="56"/>
                    <a:pt x="511" y="59"/>
                    <a:pt x="505" y="65"/>
                  </a:cubicBezTo>
                  <a:cubicBezTo>
                    <a:pt x="499" y="71"/>
                    <a:pt x="496" y="80"/>
                    <a:pt x="496" y="91"/>
                  </a:cubicBezTo>
                  <a:cubicBezTo>
                    <a:pt x="496" y="101"/>
                    <a:pt x="499" y="109"/>
                    <a:pt x="505" y="115"/>
                  </a:cubicBezTo>
                  <a:cubicBezTo>
                    <a:pt x="511" y="122"/>
                    <a:pt x="518" y="125"/>
                    <a:pt x="528" y="125"/>
                  </a:cubicBezTo>
                  <a:cubicBezTo>
                    <a:pt x="538" y="125"/>
                    <a:pt x="546" y="121"/>
                    <a:pt x="552" y="115"/>
                  </a:cubicBezTo>
                  <a:cubicBezTo>
                    <a:pt x="558" y="109"/>
                    <a:pt x="561" y="100"/>
                    <a:pt x="561" y="90"/>
                  </a:cubicBezTo>
                  <a:cubicBezTo>
                    <a:pt x="561" y="79"/>
                    <a:pt x="558" y="71"/>
                    <a:pt x="553" y="65"/>
                  </a:cubicBezTo>
                  <a:close/>
                  <a:moveTo>
                    <a:pt x="545" y="109"/>
                  </a:moveTo>
                  <a:cubicBezTo>
                    <a:pt x="541" y="113"/>
                    <a:pt x="536" y="116"/>
                    <a:pt x="529" y="116"/>
                  </a:cubicBezTo>
                  <a:cubicBezTo>
                    <a:pt x="522" y="116"/>
                    <a:pt x="517" y="113"/>
                    <a:pt x="513" y="109"/>
                  </a:cubicBezTo>
                  <a:cubicBezTo>
                    <a:pt x="509" y="104"/>
                    <a:pt x="507" y="98"/>
                    <a:pt x="507" y="90"/>
                  </a:cubicBezTo>
                  <a:cubicBezTo>
                    <a:pt x="507" y="82"/>
                    <a:pt x="509" y="76"/>
                    <a:pt x="513" y="71"/>
                  </a:cubicBezTo>
                  <a:cubicBezTo>
                    <a:pt x="517" y="67"/>
                    <a:pt x="522" y="65"/>
                    <a:pt x="529" y="65"/>
                  </a:cubicBezTo>
                  <a:cubicBezTo>
                    <a:pt x="536" y="65"/>
                    <a:pt x="541" y="67"/>
                    <a:pt x="545" y="71"/>
                  </a:cubicBezTo>
                  <a:cubicBezTo>
                    <a:pt x="548" y="76"/>
                    <a:pt x="550" y="82"/>
                    <a:pt x="550" y="90"/>
                  </a:cubicBezTo>
                  <a:cubicBezTo>
                    <a:pt x="550" y="98"/>
                    <a:pt x="548" y="105"/>
                    <a:pt x="545" y="109"/>
                  </a:cubicBezTo>
                  <a:close/>
                  <a:moveTo>
                    <a:pt x="646" y="57"/>
                  </a:moveTo>
                  <a:cubicBezTo>
                    <a:pt x="633" y="107"/>
                    <a:pt x="633" y="107"/>
                    <a:pt x="633" y="107"/>
                  </a:cubicBezTo>
                  <a:cubicBezTo>
                    <a:pt x="632" y="109"/>
                    <a:pt x="632" y="111"/>
                    <a:pt x="632" y="113"/>
                  </a:cubicBezTo>
                  <a:cubicBezTo>
                    <a:pt x="631" y="113"/>
                    <a:pt x="631" y="113"/>
                    <a:pt x="631" y="113"/>
                  </a:cubicBezTo>
                  <a:cubicBezTo>
                    <a:pt x="631" y="110"/>
                    <a:pt x="631" y="108"/>
                    <a:pt x="631" y="107"/>
                  </a:cubicBezTo>
                  <a:cubicBezTo>
                    <a:pt x="617" y="57"/>
                    <a:pt x="617" y="57"/>
                    <a:pt x="617" y="57"/>
                  </a:cubicBezTo>
                  <a:cubicBezTo>
                    <a:pt x="607" y="57"/>
                    <a:pt x="607" y="57"/>
                    <a:pt x="607" y="57"/>
                  </a:cubicBezTo>
                  <a:cubicBezTo>
                    <a:pt x="592" y="107"/>
                    <a:pt x="592" y="107"/>
                    <a:pt x="592" y="107"/>
                  </a:cubicBezTo>
                  <a:cubicBezTo>
                    <a:pt x="591" y="109"/>
                    <a:pt x="591" y="111"/>
                    <a:pt x="591" y="113"/>
                  </a:cubicBezTo>
                  <a:cubicBezTo>
                    <a:pt x="590" y="113"/>
                    <a:pt x="590" y="113"/>
                    <a:pt x="590" y="113"/>
                  </a:cubicBezTo>
                  <a:cubicBezTo>
                    <a:pt x="590" y="110"/>
                    <a:pt x="590" y="108"/>
                    <a:pt x="589" y="107"/>
                  </a:cubicBezTo>
                  <a:cubicBezTo>
                    <a:pt x="576" y="57"/>
                    <a:pt x="576" y="57"/>
                    <a:pt x="576" y="57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85" y="123"/>
                    <a:pt x="585" y="123"/>
                    <a:pt x="585" y="123"/>
                  </a:cubicBezTo>
                  <a:cubicBezTo>
                    <a:pt x="595" y="123"/>
                    <a:pt x="595" y="123"/>
                    <a:pt x="595" y="123"/>
                  </a:cubicBezTo>
                  <a:cubicBezTo>
                    <a:pt x="610" y="76"/>
                    <a:pt x="610" y="76"/>
                    <a:pt x="610" y="76"/>
                  </a:cubicBezTo>
                  <a:cubicBezTo>
                    <a:pt x="611" y="73"/>
                    <a:pt x="611" y="71"/>
                    <a:pt x="611" y="70"/>
                  </a:cubicBezTo>
                  <a:cubicBezTo>
                    <a:pt x="612" y="70"/>
                    <a:pt x="612" y="70"/>
                    <a:pt x="612" y="70"/>
                  </a:cubicBezTo>
                  <a:cubicBezTo>
                    <a:pt x="612" y="72"/>
                    <a:pt x="612" y="74"/>
                    <a:pt x="613" y="76"/>
                  </a:cubicBezTo>
                  <a:cubicBezTo>
                    <a:pt x="626" y="123"/>
                    <a:pt x="626" y="123"/>
                    <a:pt x="626" y="123"/>
                  </a:cubicBezTo>
                  <a:cubicBezTo>
                    <a:pt x="637" y="123"/>
                    <a:pt x="637" y="123"/>
                    <a:pt x="637" y="123"/>
                  </a:cubicBezTo>
                  <a:cubicBezTo>
                    <a:pt x="657" y="57"/>
                    <a:pt x="657" y="57"/>
                    <a:pt x="657" y="57"/>
                  </a:cubicBezTo>
                  <a:lnTo>
                    <a:pt x="646" y="57"/>
                  </a:lnTo>
                  <a:close/>
                  <a:moveTo>
                    <a:pt x="698" y="94"/>
                  </a:moveTo>
                  <a:cubicBezTo>
                    <a:pt x="695" y="91"/>
                    <a:pt x="691" y="89"/>
                    <a:pt x="685" y="86"/>
                  </a:cubicBezTo>
                  <a:cubicBezTo>
                    <a:pt x="680" y="84"/>
                    <a:pt x="676" y="82"/>
                    <a:pt x="675" y="80"/>
                  </a:cubicBezTo>
                  <a:cubicBezTo>
                    <a:pt x="673" y="79"/>
                    <a:pt x="672" y="77"/>
                    <a:pt x="672" y="74"/>
                  </a:cubicBezTo>
                  <a:cubicBezTo>
                    <a:pt x="672" y="71"/>
                    <a:pt x="673" y="69"/>
                    <a:pt x="675" y="67"/>
                  </a:cubicBezTo>
                  <a:cubicBezTo>
                    <a:pt x="678" y="65"/>
                    <a:pt x="680" y="65"/>
                    <a:pt x="684" y="65"/>
                  </a:cubicBezTo>
                  <a:cubicBezTo>
                    <a:pt x="690" y="65"/>
                    <a:pt x="695" y="66"/>
                    <a:pt x="699" y="69"/>
                  </a:cubicBezTo>
                  <a:cubicBezTo>
                    <a:pt x="699" y="59"/>
                    <a:pt x="699" y="59"/>
                    <a:pt x="699" y="59"/>
                  </a:cubicBezTo>
                  <a:cubicBezTo>
                    <a:pt x="695" y="57"/>
                    <a:pt x="690" y="56"/>
                    <a:pt x="685" y="56"/>
                  </a:cubicBezTo>
                  <a:cubicBezTo>
                    <a:pt x="678" y="56"/>
                    <a:pt x="672" y="57"/>
                    <a:pt x="668" y="61"/>
                  </a:cubicBezTo>
                  <a:cubicBezTo>
                    <a:pt x="664" y="65"/>
                    <a:pt x="661" y="69"/>
                    <a:pt x="661" y="75"/>
                  </a:cubicBezTo>
                  <a:cubicBezTo>
                    <a:pt x="661" y="79"/>
                    <a:pt x="663" y="83"/>
                    <a:pt x="665" y="86"/>
                  </a:cubicBezTo>
                  <a:cubicBezTo>
                    <a:pt x="667" y="89"/>
                    <a:pt x="672" y="91"/>
                    <a:pt x="677" y="94"/>
                  </a:cubicBezTo>
                  <a:cubicBezTo>
                    <a:pt x="683" y="97"/>
                    <a:pt x="687" y="99"/>
                    <a:pt x="689" y="100"/>
                  </a:cubicBezTo>
                  <a:cubicBezTo>
                    <a:pt x="690" y="102"/>
                    <a:pt x="691" y="104"/>
                    <a:pt x="691" y="106"/>
                  </a:cubicBezTo>
                  <a:cubicBezTo>
                    <a:pt x="691" y="113"/>
                    <a:pt x="687" y="116"/>
                    <a:pt x="678" y="116"/>
                  </a:cubicBezTo>
                  <a:cubicBezTo>
                    <a:pt x="672" y="116"/>
                    <a:pt x="667" y="113"/>
                    <a:pt x="661" y="109"/>
                  </a:cubicBezTo>
                  <a:cubicBezTo>
                    <a:pt x="661" y="121"/>
                    <a:pt x="661" y="121"/>
                    <a:pt x="661" y="121"/>
                  </a:cubicBezTo>
                  <a:cubicBezTo>
                    <a:pt x="666" y="123"/>
                    <a:pt x="671" y="125"/>
                    <a:pt x="678" y="125"/>
                  </a:cubicBezTo>
                  <a:cubicBezTo>
                    <a:pt x="685" y="125"/>
                    <a:pt x="691" y="123"/>
                    <a:pt x="695" y="119"/>
                  </a:cubicBezTo>
                  <a:cubicBezTo>
                    <a:pt x="700" y="116"/>
                    <a:pt x="702" y="111"/>
                    <a:pt x="702" y="105"/>
                  </a:cubicBezTo>
                  <a:cubicBezTo>
                    <a:pt x="702" y="101"/>
                    <a:pt x="701" y="97"/>
                    <a:pt x="698" y="9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C71D0F-EB40-4DB5-B8F8-4C5884563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89661" y="3307081"/>
              <a:ext cx="338464" cy="39732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EC4C257-81D7-4E39-AD95-C027D74C3DF0}"/>
              </a:ext>
            </a:extLst>
          </p:cNvPr>
          <p:cNvGrpSpPr/>
          <p:nvPr/>
        </p:nvGrpSpPr>
        <p:grpSpPr>
          <a:xfrm>
            <a:off x="4252778" y="2981162"/>
            <a:ext cx="1005450" cy="1048688"/>
            <a:chOff x="4338054" y="3040444"/>
            <a:chExt cx="1025611" cy="106971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FBC1B2D-6425-46E9-A379-A8BDF115B593}"/>
                </a:ext>
              </a:extLst>
            </p:cNvPr>
            <p:cNvSpPr/>
            <p:nvPr/>
          </p:nvSpPr>
          <p:spPr>
            <a:xfrm>
              <a:off x="4338054" y="3677235"/>
              <a:ext cx="1025611" cy="4329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192">
                <a:lnSpc>
                  <a:spcPct val="90000"/>
                </a:lnSpc>
                <a:defRPr/>
              </a:pPr>
              <a:r>
                <a:rPr lang="en-US" sz="1175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</a:t>
              </a:r>
            </a:p>
            <a:p>
              <a:pPr algn="ctr" defTabSz="914192">
                <a:lnSpc>
                  <a:spcPct val="90000"/>
                </a:lnSpc>
                <a:defRPr/>
              </a:pPr>
              <a:r>
                <a:rPr lang="en-US" sz="1175" dirty="0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analytics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9D7998-5646-4DDE-8AE1-D0C12606848B}"/>
                </a:ext>
              </a:extLst>
            </p:cNvPr>
            <p:cNvGrpSpPr/>
            <p:nvPr/>
          </p:nvGrpSpPr>
          <p:grpSpPr>
            <a:xfrm>
              <a:off x="4678241" y="3040444"/>
              <a:ext cx="338418" cy="418723"/>
              <a:chOff x="7678153" y="2036763"/>
              <a:chExt cx="849897" cy="1051573"/>
            </a:xfrm>
          </p:grpSpPr>
          <p:grpSp>
            <p:nvGrpSpPr>
              <p:cNvPr id="109" name="Group 4">
                <a:extLst>
                  <a:ext uri="{FF2B5EF4-FFF2-40B4-BE49-F238E27FC236}">
                    <a16:creationId xmlns:a16="http://schemas.microsoft.com/office/drawing/2014/main" id="{ACCC7626-DD66-4C4A-828C-342EF644BFB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875588" y="2036763"/>
                <a:ext cx="652462" cy="906462"/>
                <a:chOff x="4961" y="1283"/>
                <a:chExt cx="411" cy="571"/>
              </a:xfrm>
            </p:grpSpPr>
            <p:sp>
              <p:nvSpPr>
                <p:cNvPr id="115" name="Freeform 5">
                  <a:extLst>
                    <a:ext uri="{FF2B5EF4-FFF2-40B4-BE49-F238E27FC236}">
                      <a16:creationId xmlns:a16="http://schemas.microsoft.com/office/drawing/2014/main" id="{BEE40BD4-A5B6-460A-B075-4C8FAD16F3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3" y="1283"/>
                  <a:ext cx="339" cy="490"/>
                </a:xfrm>
                <a:custGeom>
                  <a:avLst/>
                  <a:gdLst>
                    <a:gd name="T0" fmla="*/ 339 w 339"/>
                    <a:gd name="T1" fmla="*/ 112 h 490"/>
                    <a:gd name="T2" fmla="*/ 339 w 339"/>
                    <a:gd name="T3" fmla="*/ 490 h 490"/>
                    <a:gd name="T4" fmla="*/ 0 w 339"/>
                    <a:gd name="T5" fmla="*/ 490 h 490"/>
                    <a:gd name="T6" fmla="*/ 0 w 339"/>
                    <a:gd name="T7" fmla="*/ 0 h 490"/>
                    <a:gd name="T8" fmla="*/ 228 w 339"/>
                    <a:gd name="T9" fmla="*/ 0 h 490"/>
                    <a:gd name="T10" fmla="*/ 339 w 339"/>
                    <a:gd name="T11" fmla="*/ 112 h 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9" h="490">
                      <a:moveTo>
                        <a:pt x="339" y="112"/>
                      </a:moveTo>
                      <a:lnTo>
                        <a:pt x="339" y="490"/>
                      </a:lnTo>
                      <a:lnTo>
                        <a:pt x="0" y="490"/>
                      </a:lnTo>
                      <a:lnTo>
                        <a:pt x="0" y="0"/>
                      </a:lnTo>
                      <a:lnTo>
                        <a:pt x="228" y="0"/>
                      </a:lnTo>
                      <a:lnTo>
                        <a:pt x="339" y="112"/>
                      </a:lnTo>
                      <a:close/>
                    </a:path>
                  </a:pathLst>
                </a:custGeom>
                <a:noFill/>
                <a:ln w="158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16" name="Freeform 6">
                  <a:extLst>
                    <a:ext uri="{FF2B5EF4-FFF2-40B4-BE49-F238E27FC236}">
                      <a16:creationId xmlns:a16="http://schemas.microsoft.com/office/drawing/2014/main" id="{23698E24-528C-4DCF-BA51-3D1C193B50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1" y="1283"/>
                  <a:ext cx="111" cy="122"/>
                </a:xfrm>
                <a:custGeom>
                  <a:avLst/>
                  <a:gdLst>
                    <a:gd name="T0" fmla="*/ 0 w 111"/>
                    <a:gd name="T1" fmla="*/ 0 h 122"/>
                    <a:gd name="T2" fmla="*/ 0 w 111"/>
                    <a:gd name="T3" fmla="*/ 122 h 122"/>
                    <a:gd name="T4" fmla="*/ 111 w 111"/>
                    <a:gd name="T5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1" h="122">
                      <a:moveTo>
                        <a:pt x="0" y="0"/>
                      </a:moveTo>
                      <a:lnTo>
                        <a:pt x="0" y="122"/>
                      </a:lnTo>
                      <a:lnTo>
                        <a:pt x="111" y="122"/>
                      </a:lnTo>
                    </a:path>
                  </a:pathLst>
                </a:custGeom>
                <a:noFill/>
                <a:ln w="158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 dirty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17" name="Freeform 7">
                  <a:extLst>
                    <a:ext uri="{FF2B5EF4-FFF2-40B4-BE49-F238E27FC236}">
                      <a16:creationId xmlns:a16="http://schemas.microsoft.com/office/drawing/2014/main" id="{FD6DCF2D-569B-4944-9C73-60B75D557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1" y="1367"/>
                  <a:ext cx="339" cy="487"/>
                </a:xfrm>
                <a:custGeom>
                  <a:avLst/>
                  <a:gdLst>
                    <a:gd name="T0" fmla="*/ 339 w 339"/>
                    <a:gd name="T1" fmla="*/ 406 h 487"/>
                    <a:gd name="T2" fmla="*/ 339 w 339"/>
                    <a:gd name="T3" fmla="*/ 487 h 487"/>
                    <a:gd name="T4" fmla="*/ 0 w 339"/>
                    <a:gd name="T5" fmla="*/ 487 h 487"/>
                    <a:gd name="T6" fmla="*/ 0 w 339"/>
                    <a:gd name="T7" fmla="*/ 0 h 487"/>
                    <a:gd name="T8" fmla="*/ 72 w 339"/>
                    <a:gd name="T9" fmla="*/ 0 h 4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487">
                      <a:moveTo>
                        <a:pt x="339" y="406"/>
                      </a:moveTo>
                      <a:lnTo>
                        <a:pt x="339" y="487"/>
                      </a:lnTo>
                      <a:lnTo>
                        <a:pt x="0" y="487"/>
                      </a:lnTo>
                      <a:lnTo>
                        <a:pt x="0" y="0"/>
                      </a:lnTo>
                      <a:lnTo>
                        <a:pt x="72" y="0"/>
                      </a:lnTo>
                    </a:path>
                  </a:pathLst>
                </a:custGeom>
                <a:noFill/>
                <a:ln w="158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27ACA23F-A7B6-4C76-8B55-E22753BA1114}"/>
                  </a:ext>
                </a:extLst>
              </p:cNvPr>
              <p:cNvGrpSpPr/>
              <p:nvPr/>
            </p:nvGrpSpPr>
            <p:grpSpPr>
              <a:xfrm>
                <a:off x="7678153" y="2462835"/>
                <a:ext cx="625795" cy="625501"/>
                <a:chOff x="7605724" y="2399411"/>
                <a:chExt cx="701306" cy="700977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2B2FCD28-32C4-4216-99A1-3DB351096BF0}"/>
                    </a:ext>
                  </a:extLst>
                </p:cNvPr>
                <p:cNvSpPr/>
                <p:nvPr/>
              </p:nvSpPr>
              <p:spPr bwMode="auto">
                <a:xfrm>
                  <a:off x="7680980" y="2399411"/>
                  <a:ext cx="626050" cy="626049"/>
                </a:xfrm>
                <a:prstGeom prst="ellipse">
                  <a:avLst/>
                </a:prstGeom>
                <a:solidFill>
                  <a:schemeClr val="accent1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12" name="Group 10">
                  <a:extLst>
                    <a:ext uri="{FF2B5EF4-FFF2-40B4-BE49-F238E27FC236}">
                      <a16:creationId xmlns:a16="http://schemas.microsoft.com/office/drawing/2014/main" id="{EB757D69-E90F-400E-910E-0558639FEF6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7605724" y="2470150"/>
                  <a:ext cx="636588" cy="630238"/>
                  <a:chOff x="4791" y="1556"/>
                  <a:chExt cx="401" cy="397"/>
                </a:xfrm>
              </p:grpSpPr>
              <p:sp>
                <p:nvSpPr>
                  <p:cNvPr id="113" name="Oval 11">
                    <a:extLst>
                      <a:ext uri="{FF2B5EF4-FFF2-40B4-BE49-F238E27FC236}">
                        <a16:creationId xmlns:a16="http://schemas.microsoft.com/office/drawing/2014/main" id="{A693994A-8B38-497E-9389-63E71B313F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87" y="1556"/>
                    <a:ext cx="305" cy="306"/>
                  </a:xfrm>
                  <a:prstGeom prst="ellipse">
                    <a:avLst/>
                  </a:prstGeom>
                  <a:noFill/>
                  <a:ln w="15875" cap="flat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214">
                      <a:defRPr/>
                    </a:pPr>
                    <a:endParaRPr lang="en-US" sz="1730" kern="0" dirty="0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14" name="Line 12">
                    <a:extLst>
                      <a:ext uri="{FF2B5EF4-FFF2-40B4-BE49-F238E27FC236}">
                        <a16:creationId xmlns:a16="http://schemas.microsoft.com/office/drawing/2014/main" id="{39583AE2-7B58-43BB-A6A2-8C087D487BD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91" y="1817"/>
                    <a:ext cx="139" cy="136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214">
                      <a:defRPr/>
                    </a:pPr>
                    <a:endParaRPr lang="en-US" sz="1730" kern="0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</p:grpSp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E2605A-A442-4310-BCB6-FE0FB5A35205}"/>
              </a:ext>
            </a:extLst>
          </p:cNvPr>
          <p:cNvGrpSpPr/>
          <p:nvPr/>
        </p:nvGrpSpPr>
        <p:grpSpPr>
          <a:xfrm>
            <a:off x="6347709" y="5624478"/>
            <a:ext cx="5395279" cy="757015"/>
            <a:chOff x="6475028" y="5737080"/>
            <a:chExt cx="5504247" cy="772305"/>
          </a:xfrm>
        </p:grpSpPr>
        <p:sp>
          <p:nvSpPr>
            <p:cNvPr id="69" name="server">
              <a:extLst>
                <a:ext uri="{FF2B5EF4-FFF2-40B4-BE49-F238E27FC236}">
                  <a16:creationId xmlns:a16="http://schemas.microsoft.com/office/drawing/2014/main" id="{43CC35A4-E4C2-448B-B0EC-1A759021418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75028" y="5737080"/>
              <a:ext cx="407952" cy="772305"/>
            </a:xfrm>
            <a:custGeom>
              <a:avLst/>
              <a:gdLst>
                <a:gd name="T0" fmla="*/ 131 w 131"/>
                <a:gd name="T1" fmla="*/ 117 h 248"/>
                <a:gd name="T2" fmla="*/ 131 w 131"/>
                <a:gd name="T3" fmla="*/ 248 h 248"/>
                <a:gd name="T4" fmla="*/ 0 w 131"/>
                <a:gd name="T5" fmla="*/ 248 h 248"/>
                <a:gd name="T6" fmla="*/ 0 w 131"/>
                <a:gd name="T7" fmla="*/ 0 h 248"/>
                <a:gd name="T8" fmla="*/ 131 w 131"/>
                <a:gd name="T9" fmla="*/ 0 h 248"/>
                <a:gd name="T10" fmla="*/ 131 w 131"/>
                <a:gd name="T11" fmla="*/ 117 h 248"/>
                <a:gd name="T12" fmla="*/ 28 w 131"/>
                <a:gd name="T13" fmla="*/ 40 h 248"/>
                <a:gd name="T14" fmla="*/ 102 w 131"/>
                <a:gd name="T15" fmla="*/ 40 h 248"/>
                <a:gd name="T16" fmla="*/ 28 w 131"/>
                <a:gd name="T17" fmla="*/ 170 h 248"/>
                <a:gd name="T18" fmla="*/ 102 w 131"/>
                <a:gd name="T19" fmla="*/ 170 h 248"/>
                <a:gd name="T20" fmla="*/ 28 w 131"/>
                <a:gd name="T21" fmla="*/ 207 h 248"/>
                <a:gd name="T22" fmla="*/ 102 w 131"/>
                <a:gd name="T23" fmla="*/ 20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48">
                  <a:moveTo>
                    <a:pt x="131" y="117"/>
                  </a:moveTo>
                  <a:lnTo>
                    <a:pt x="131" y="248"/>
                  </a:lnTo>
                  <a:lnTo>
                    <a:pt x="0" y="2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17"/>
                  </a:lnTo>
                  <a:moveTo>
                    <a:pt x="28" y="40"/>
                  </a:moveTo>
                  <a:lnTo>
                    <a:pt x="102" y="40"/>
                  </a:lnTo>
                  <a:moveTo>
                    <a:pt x="28" y="170"/>
                  </a:moveTo>
                  <a:lnTo>
                    <a:pt x="102" y="170"/>
                  </a:lnTo>
                  <a:moveTo>
                    <a:pt x="28" y="207"/>
                  </a:moveTo>
                  <a:lnTo>
                    <a:pt x="102" y="207"/>
                  </a:ln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3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90" name="server">
              <a:extLst>
                <a:ext uri="{FF2B5EF4-FFF2-40B4-BE49-F238E27FC236}">
                  <a16:creationId xmlns:a16="http://schemas.microsoft.com/office/drawing/2014/main" id="{FE9CE978-C7E4-4C70-82BA-CC6262D16AE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38328" y="5737080"/>
              <a:ext cx="407952" cy="772305"/>
            </a:xfrm>
            <a:custGeom>
              <a:avLst/>
              <a:gdLst>
                <a:gd name="T0" fmla="*/ 131 w 131"/>
                <a:gd name="T1" fmla="*/ 117 h 248"/>
                <a:gd name="T2" fmla="*/ 131 w 131"/>
                <a:gd name="T3" fmla="*/ 248 h 248"/>
                <a:gd name="T4" fmla="*/ 0 w 131"/>
                <a:gd name="T5" fmla="*/ 248 h 248"/>
                <a:gd name="T6" fmla="*/ 0 w 131"/>
                <a:gd name="T7" fmla="*/ 0 h 248"/>
                <a:gd name="T8" fmla="*/ 131 w 131"/>
                <a:gd name="T9" fmla="*/ 0 h 248"/>
                <a:gd name="T10" fmla="*/ 131 w 131"/>
                <a:gd name="T11" fmla="*/ 117 h 248"/>
                <a:gd name="T12" fmla="*/ 28 w 131"/>
                <a:gd name="T13" fmla="*/ 40 h 248"/>
                <a:gd name="T14" fmla="*/ 102 w 131"/>
                <a:gd name="T15" fmla="*/ 40 h 248"/>
                <a:gd name="T16" fmla="*/ 28 w 131"/>
                <a:gd name="T17" fmla="*/ 170 h 248"/>
                <a:gd name="T18" fmla="*/ 102 w 131"/>
                <a:gd name="T19" fmla="*/ 170 h 248"/>
                <a:gd name="T20" fmla="*/ 28 w 131"/>
                <a:gd name="T21" fmla="*/ 207 h 248"/>
                <a:gd name="T22" fmla="*/ 102 w 131"/>
                <a:gd name="T23" fmla="*/ 20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48">
                  <a:moveTo>
                    <a:pt x="131" y="117"/>
                  </a:moveTo>
                  <a:lnTo>
                    <a:pt x="131" y="248"/>
                  </a:lnTo>
                  <a:lnTo>
                    <a:pt x="0" y="2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17"/>
                  </a:lnTo>
                  <a:moveTo>
                    <a:pt x="28" y="40"/>
                  </a:moveTo>
                  <a:lnTo>
                    <a:pt x="102" y="40"/>
                  </a:lnTo>
                  <a:moveTo>
                    <a:pt x="28" y="170"/>
                  </a:moveTo>
                  <a:lnTo>
                    <a:pt x="102" y="170"/>
                  </a:lnTo>
                  <a:moveTo>
                    <a:pt x="28" y="207"/>
                  </a:moveTo>
                  <a:lnTo>
                    <a:pt x="102" y="207"/>
                  </a:ln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3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98" name="server">
              <a:extLst>
                <a:ext uri="{FF2B5EF4-FFF2-40B4-BE49-F238E27FC236}">
                  <a16:creationId xmlns:a16="http://schemas.microsoft.com/office/drawing/2014/main" id="{06A36AEC-75FC-47F5-AF90-4FE1F4ED6F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01628" y="5737080"/>
              <a:ext cx="407952" cy="772305"/>
            </a:xfrm>
            <a:custGeom>
              <a:avLst/>
              <a:gdLst>
                <a:gd name="T0" fmla="*/ 131 w 131"/>
                <a:gd name="T1" fmla="*/ 117 h 248"/>
                <a:gd name="T2" fmla="*/ 131 w 131"/>
                <a:gd name="T3" fmla="*/ 248 h 248"/>
                <a:gd name="T4" fmla="*/ 0 w 131"/>
                <a:gd name="T5" fmla="*/ 248 h 248"/>
                <a:gd name="T6" fmla="*/ 0 w 131"/>
                <a:gd name="T7" fmla="*/ 0 h 248"/>
                <a:gd name="T8" fmla="*/ 131 w 131"/>
                <a:gd name="T9" fmla="*/ 0 h 248"/>
                <a:gd name="T10" fmla="*/ 131 w 131"/>
                <a:gd name="T11" fmla="*/ 117 h 248"/>
                <a:gd name="T12" fmla="*/ 28 w 131"/>
                <a:gd name="T13" fmla="*/ 40 h 248"/>
                <a:gd name="T14" fmla="*/ 102 w 131"/>
                <a:gd name="T15" fmla="*/ 40 h 248"/>
                <a:gd name="T16" fmla="*/ 28 w 131"/>
                <a:gd name="T17" fmla="*/ 170 h 248"/>
                <a:gd name="T18" fmla="*/ 102 w 131"/>
                <a:gd name="T19" fmla="*/ 170 h 248"/>
                <a:gd name="T20" fmla="*/ 28 w 131"/>
                <a:gd name="T21" fmla="*/ 207 h 248"/>
                <a:gd name="T22" fmla="*/ 102 w 131"/>
                <a:gd name="T23" fmla="*/ 20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48">
                  <a:moveTo>
                    <a:pt x="131" y="117"/>
                  </a:moveTo>
                  <a:lnTo>
                    <a:pt x="131" y="248"/>
                  </a:lnTo>
                  <a:lnTo>
                    <a:pt x="0" y="2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17"/>
                  </a:lnTo>
                  <a:moveTo>
                    <a:pt x="28" y="40"/>
                  </a:moveTo>
                  <a:lnTo>
                    <a:pt x="102" y="40"/>
                  </a:lnTo>
                  <a:moveTo>
                    <a:pt x="28" y="170"/>
                  </a:moveTo>
                  <a:lnTo>
                    <a:pt x="102" y="170"/>
                  </a:lnTo>
                  <a:moveTo>
                    <a:pt x="28" y="207"/>
                  </a:moveTo>
                  <a:lnTo>
                    <a:pt x="102" y="207"/>
                  </a:ln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3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99" name="server">
              <a:extLst>
                <a:ext uri="{FF2B5EF4-FFF2-40B4-BE49-F238E27FC236}">
                  <a16:creationId xmlns:a16="http://schemas.microsoft.com/office/drawing/2014/main" id="{FD0C827F-F9E1-49B8-A1FE-9BEE87EBCC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864928" y="5737080"/>
              <a:ext cx="407952" cy="772305"/>
            </a:xfrm>
            <a:custGeom>
              <a:avLst/>
              <a:gdLst>
                <a:gd name="T0" fmla="*/ 131 w 131"/>
                <a:gd name="T1" fmla="*/ 117 h 248"/>
                <a:gd name="T2" fmla="*/ 131 w 131"/>
                <a:gd name="T3" fmla="*/ 248 h 248"/>
                <a:gd name="T4" fmla="*/ 0 w 131"/>
                <a:gd name="T5" fmla="*/ 248 h 248"/>
                <a:gd name="T6" fmla="*/ 0 w 131"/>
                <a:gd name="T7" fmla="*/ 0 h 248"/>
                <a:gd name="T8" fmla="*/ 131 w 131"/>
                <a:gd name="T9" fmla="*/ 0 h 248"/>
                <a:gd name="T10" fmla="*/ 131 w 131"/>
                <a:gd name="T11" fmla="*/ 117 h 248"/>
                <a:gd name="T12" fmla="*/ 28 w 131"/>
                <a:gd name="T13" fmla="*/ 40 h 248"/>
                <a:gd name="T14" fmla="*/ 102 w 131"/>
                <a:gd name="T15" fmla="*/ 40 h 248"/>
                <a:gd name="T16" fmla="*/ 28 w 131"/>
                <a:gd name="T17" fmla="*/ 170 h 248"/>
                <a:gd name="T18" fmla="*/ 102 w 131"/>
                <a:gd name="T19" fmla="*/ 170 h 248"/>
                <a:gd name="T20" fmla="*/ 28 w 131"/>
                <a:gd name="T21" fmla="*/ 207 h 248"/>
                <a:gd name="T22" fmla="*/ 102 w 131"/>
                <a:gd name="T23" fmla="*/ 20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48">
                  <a:moveTo>
                    <a:pt x="131" y="117"/>
                  </a:moveTo>
                  <a:lnTo>
                    <a:pt x="131" y="248"/>
                  </a:lnTo>
                  <a:lnTo>
                    <a:pt x="0" y="2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17"/>
                  </a:lnTo>
                  <a:moveTo>
                    <a:pt x="28" y="40"/>
                  </a:moveTo>
                  <a:lnTo>
                    <a:pt x="102" y="40"/>
                  </a:lnTo>
                  <a:moveTo>
                    <a:pt x="28" y="170"/>
                  </a:moveTo>
                  <a:lnTo>
                    <a:pt x="102" y="170"/>
                  </a:lnTo>
                  <a:moveTo>
                    <a:pt x="28" y="207"/>
                  </a:moveTo>
                  <a:lnTo>
                    <a:pt x="102" y="207"/>
                  </a:ln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3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100" name="server">
              <a:extLst>
                <a:ext uri="{FF2B5EF4-FFF2-40B4-BE49-F238E27FC236}">
                  <a16:creationId xmlns:a16="http://schemas.microsoft.com/office/drawing/2014/main" id="{8C0E0894-EA9D-4C51-A4BC-C761B7FBDF5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28228" y="5737080"/>
              <a:ext cx="407952" cy="772305"/>
            </a:xfrm>
            <a:custGeom>
              <a:avLst/>
              <a:gdLst>
                <a:gd name="T0" fmla="*/ 131 w 131"/>
                <a:gd name="T1" fmla="*/ 117 h 248"/>
                <a:gd name="T2" fmla="*/ 131 w 131"/>
                <a:gd name="T3" fmla="*/ 248 h 248"/>
                <a:gd name="T4" fmla="*/ 0 w 131"/>
                <a:gd name="T5" fmla="*/ 248 h 248"/>
                <a:gd name="T6" fmla="*/ 0 w 131"/>
                <a:gd name="T7" fmla="*/ 0 h 248"/>
                <a:gd name="T8" fmla="*/ 131 w 131"/>
                <a:gd name="T9" fmla="*/ 0 h 248"/>
                <a:gd name="T10" fmla="*/ 131 w 131"/>
                <a:gd name="T11" fmla="*/ 117 h 248"/>
                <a:gd name="T12" fmla="*/ 28 w 131"/>
                <a:gd name="T13" fmla="*/ 40 h 248"/>
                <a:gd name="T14" fmla="*/ 102 w 131"/>
                <a:gd name="T15" fmla="*/ 40 h 248"/>
                <a:gd name="T16" fmla="*/ 28 w 131"/>
                <a:gd name="T17" fmla="*/ 170 h 248"/>
                <a:gd name="T18" fmla="*/ 102 w 131"/>
                <a:gd name="T19" fmla="*/ 170 h 248"/>
                <a:gd name="T20" fmla="*/ 28 w 131"/>
                <a:gd name="T21" fmla="*/ 207 h 248"/>
                <a:gd name="T22" fmla="*/ 102 w 131"/>
                <a:gd name="T23" fmla="*/ 20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48">
                  <a:moveTo>
                    <a:pt x="131" y="117"/>
                  </a:moveTo>
                  <a:lnTo>
                    <a:pt x="131" y="248"/>
                  </a:lnTo>
                  <a:lnTo>
                    <a:pt x="0" y="2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17"/>
                  </a:lnTo>
                  <a:moveTo>
                    <a:pt x="28" y="40"/>
                  </a:moveTo>
                  <a:lnTo>
                    <a:pt x="102" y="40"/>
                  </a:lnTo>
                  <a:moveTo>
                    <a:pt x="28" y="170"/>
                  </a:moveTo>
                  <a:lnTo>
                    <a:pt x="102" y="170"/>
                  </a:lnTo>
                  <a:moveTo>
                    <a:pt x="28" y="207"/>
                  </a:moveTo>
                  <a:lnTo>
                    <a:pt x="102" y="207"/>
                  </a:ln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3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101" name="server">
              <a:extLst>
                <a:ext uri="{FF2B5EF4-FFF2-40B4-BE49-F238E27FC236}">
                  <a16:creationId xmlns:a16="http://schemas.microsoft.com/office/drawing/2014/main" id="{344C9015-AE44-4E52-9225-0B989B7AA66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91528" y="5737080"/>
              <a:ext cx="407952" cy="772305"/>
            </a:xfrm>
            <a:custGeom>
              <a:avLst/>
              <a:gdLst>
                <a:gd name="T0" fmla="*/ 131 w 131"/>
                <a:gd name="T1" fmla="*/ 117 h 248"/>
                <a:gd name="T2" fmla="*/ 131 w 131"/>
                <a:gd name="T3" fmla="*/ 248 h 248"/>
                <a:gd name="T4" fmla="*/ 0 w 131"/>
                <a:gd name="T5" fmla="*/ 248 h 248"/>
                <a:gd name="T6" fmla="*/ 0 w 131"/>
                <a:gd name="T7" fmla="*/ 0 h 248"/>
                <a:gd name="T8" fmla="*/ 131 w 131"/>
                <a:gd name="T9" fmla="*/ 0 h 248"/>
                <a:gd name="T10" fmla="*/ 131 w 131"/>
                <a:gd name="T11" fmla="*/ 117 h 248"/>
                <a:gd name="T12" fmla="*/ 28 w 131"/>
                <a:gd name="T13" fmla="*/ 40 h 248"/>
                <a:gd name="T14" fmla="*/ 102 w 131"/>
                <a:gd name="T15" fmla="*/ 40 h 248"/>
                <a:gd name="T16" fmla="*/ 28 w 131"/>
                <a:gd name="T17" fmla="*/ 170 h 248"/>
                <a:gd name="T18" fmla="*/ 102 w 131"/>
                <a:gd name="T19" fmla="*/ 170 h 248"/>
                <a:gd name="T20" fmla="*/ 28 w 131"/>
                <a:gd name="T21" fmla="*/ 207 h 248"/>
                <a:gd name="T22" fmla="*/ 102 w 131"/>
                <a:gd name="T23" fmla="*/ 20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48">
                  <a:moveTo>
                    <a:pt x="131" y="117"/>
                  </a:moveTo>
                  <a:lnTo>
                    <a:pt x="131" y="248"/>
                  </a:lnTo>
                  <a:lnTo>
                    <a:pt x="0" y="2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17"/>
                  </a:lnTo>
                  <a:moveTo>
                    <a:pt x="28" y="40"/>
                  </a:moveTo>
                  <a:lnTo>
                    <a:pt x="102" y="40"/>
                  </a:lnTo>
                  <a:moveTo>
                    <a:pt x="28" y="170"/>
                  </a:moveTo>
                  <a:lnTo>
                    <a:pt x="102" y="170"/>
                  </a:lnTo>
                  <a:moveTo>
                    <a:pt x="28" y="207"/>
                  </a:moveTo>
                  <a:lnTo>
                    <a:pt x="102" y="207"/>
                  </a:ln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3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102" name="server">
              <a:extLst>
                <a:ext uri="{FF2B5EF4-FFF2-40B4-BE49-F238E27FC236}">
                  <a16:creationId xmlns:a16="http://schemas.microsoft.com/office/drawing/2014/main" id="{6A5D60FF-0DF9-46F6-8BD9-29BD78EB3E3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54828" y="5737080"/>
              <a:ext cx="407952" cy="772305"/>
            </a:xfrm>
            <a:custGeom>
              <a:avLst/>
              <a:gdLst>
                <a:gd name="T0" fmla="*/ 131 w 131"/>
                <a:gd name="T1" fmla="*/ 117 h 248"/>
                <a:gd name="T2" fmla="*/ 131 w 131"/>
                <a:gd name="T3" fmla="*/ 248 h 248"/>
                <a:gd name="T4" fmla="*/ 0 w 131"/>
                <a:gd name="T5" fmla="*/ 248 h 248"/>
                <a:gd name="T6" fmla="*/ 0 w 131"/>
                <a:gd name="T7" fmla="*/ 0 h 248"/>
                <a:gd name="T8" fmla="*/ 131 w 131"/>
                <a:gd name="T9" fmla="*/ 0 h 248"/>
                <a:gd name="T10" fmla="*/ 131 w 131"/>
                <a:gd name="T11" fmla="*/ 117 h 248"/>
                <a:gd name="T12" fmla="*/ 28 w 131"/>
                <a:gd name="T13" fmla="*/ 40 h 248"/>
                <a:gd name="T14" fmla="*/ 102 w 131"/>
                <a:gd name="T15" fmla="*/ 40 h 248"/>
                <a:gd name="T16" fmla="*/ 28 w 131"/>
                <a:gd name="T17" fmla="*/ 170 h 248"/>
                <a:gd name="T18" fmla="*/ 102 w 131"/>
                <a:gd name="T19" fmla="*/ 170 h 248"/>
                <a:gd name="T20" fmla="*/ 28 w 131"/>
                <a:gd name="T21" fmla="*/ 207 h 248"/>
                <a:gd name="T22" fmla="*/ 102 w 131"/>
                <a:gd name="T23" fmla="*/ 20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48">
                  <a:moveTo>
                    <a:pt x="131" y="117"/>
                  </a:moveTo>
                  <a:lnTo>
                    <a:pt x="131" y="248"/>
                  </a:lnTo>
                  <a:lnTo>
                    <a:pt x="0" y="2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17"/>
                  </a:lnTo>
                  <a:moveTo>
                    <a:pt x="28" y="40"/>
                  </a:moveTo>
                  <a:lnTo>
                    <a:pt x="102" y="40"/>
                  </a:lnTo>
                  <a:moveTo>
                    <a:pt x="28" y="170"/>
                  </a:moveTo>
                  <a:lnTo>
                    <a:pt x="102" y="170"/>
                  </a:lnTo>
                  <a:moveTo>
                    <a:pt x="28" y="207"/>
                  </a:moveTo>
                  <a:lnTo>
                    <a:pt x="102" y="207"/>
                  </a:ln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3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103" name="server">
              <a:extLst>
                <a:ext uri="{FF2B5EF4-FFF2-40B4-BE49-F238E27FC236}">
                  <a16:creationId xmlns:a16="http://schemas.microsoft.com/office/drawing/2014/main" id="{C96878DD-32A3-4EEB-827D-2ECBB4F6BD6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718128" y="5737080"/>
              <a:ext cx="407952" cy="772305"/>
            </a:xfrm>
            <a:custGeom>
              <a:avLst/>
              <a:gdLst>
                <a:gd name="T0" fmla="*/ 131 w 131"/>
                <a:gd name="T1" fmla="*/ 117 h 248"/>
                <a:gd name="T2" fmla="*/ 131 w 131"/>
                <a:gd name="T3" fmla="*/ 248 h 248"/>
                <a:gd name="T4" fmla="*/ 0 w 131"/>
                <a:gd name="T5" fmla="*/ 248 h 248"/>
                <a:gd name="T6" fmla="*/ 0 w 131"/>
                <a:gd name="T7" fmla="*/ 0 h 248"/>
                <a:gd name="T8" fmla="*/ 131 w 131"/>
                <a:gd name="T9" fmla="*/ 0 h 248"/>
                <a:gd name="T10" fmla="*/ 131 w 131"/>
                <a:gd name="T11" fmla="*/ 117 h 248"/>
                <a:gd name="T12" fmla="*/ 28 w 131"/>
                <a:gd name="T13" fmla="*/ 40 h 248"/>
                <a:gd name="T14" fmla="*/ 102 w 131"/>
                <a:gd name="T15" fmla="*/ 40 h 248"/>
                <a:gd name="T16" fmla="*/ 28 w 131"/>
                <a:gd name="T17" fmla="*/ 170 h 248"/>
                <a:gd name="T18" fmla="*/ 102 w 131"/>
                <a:gd name="T19" fmla="*/ 170 h 248"/>
                <a:gd name="T20" fmla="*/ 28 w 131"/>
                <a:gd name="T21" fmla="*/ 207 h 248"/>
                <a:gd name="T22" fmla="*/ 102 w 131"/>
                <a:gd name="T23" fmla="*/ 20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48">
                  <a:moveTo>
                    <a:pt x="131" y="117"/>
                  </a:moveTo>
                  <a:lnTo>
                    <a:pt x="131" y="248"/>
                  </a:lnTo>
                  <a:lnTo>
                    <a:pt x="0" y="2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17"/>
                  </a:lnTo>
                  <a:moveTo>
                    <a:pt x="28" y="40"/>
                  </a:moveTo>
                  <a:lnTo>
                    <a:pt x="102" y="40"/>
                  </a:lnTo>
                  <a:moveTo>
                    <a:pt x="28" y="170"/>
                  </a:moveTo>
                  <a:lnTo>
                    <a:pt x="102" y="170"/>
                  </a:lnTo>
                  <a:moveTo>
                    <a:pt x="28" y="207"/>
                  </a:moveTo>
                  <a:lnTo>
                    <a:pt x="102" y="207"/>
                  </a:ln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3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104" name="server">
              <a:extLst>
                <a:ext uri="{FF2B5EF4-FFF2-40B4-BE49-F238E27FC236}">
                  <a16:creationId xmlns:a16="http://schemas.microsoft.com/office/drawing/2014/main" id="{658923E4-EC31-48C7-9DEA-07EC1BC5B17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81428" y="5737080"/>
              <a:ext cx="407952" cy="772305"/>
            </a:xfrm>
            <a:custGeom>
              <a:avLst/>
              <a:gdLst>
                <a:gd name="T0" fmla="*/ 131 w 131"/>
                <a:gd name="T1" fmla="*/ 117 h 248"/>
                <a:gd name="T2" fmla="*/ 131 w 131"/>
                <a:gd name="T3" fmla="*/ 248 h 248"/>
                <a:gd name="T4" fmla="*/ 0 w 131"/>
                <a:gd name="T5" fmla="*/ 248 h 248"/>
                <a:gd name="T6" fmla="*/ 0 w 131"/>
                <a:gd name="T7" fmla="*/ 0 h 248"/>
                <a:gd name="T8" fmla="*/ 131 w 131"/>
                <a:gd name="T9" fmla="*/ 0 h 248"/>
                <a:gd name="T10" fmla="*/ 131 w 131"/>
                <a:gd name="T11" fmla="*/ 117 h 248"/>
                <a:gd name="T12" fmla="*/ 28 w 131"/>
                <a:gd name="T13" fmla="*/ 40 h 248"/>
                <a:gd name="T14" fmla="*/ 102 w 131"/>
                <a:gd name="T15" fmla="*/ 40 h 248"/>
                <a:gd name="T16" fmla="*/ 28 w 131"/>
                <a:gd name="T17" fmla="*/ 170 h 248"/>
                <a:gd name="T18" fmla="*/ 102 w 131"/>
                <a:gd name="T19" fmla="*/ 170 h 248"/>
                <a:gd name="T20" fmla="*/ 28 w 131"/>
                <a:gd name="T21" fmla="*/ 207 h 248"/>
                <a:gd name="T22" fmla="*/ 102 w 131"/>
                <a:gd name="T23" fmla="*/ 20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48">
                  <a:moveTo>
                    <a:pt x="131" y="117"/>
                  </a:moveTo>
                  <a:lnTo>
                    <a:pt x="131" y="248"/>
                  </a:lnTo>
                  <a:lnTo>
                    <a:pt x="0" y="2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17"/>
                  </a:lnTo>
                  <a:moveTo>
                    <a:pt x="28" y="40"/>
                  </a:moveTo>
                  <a:lnTo>
                    <a:pt x="102" y="40"/>
                  </a:lnTo>
                  <a:moveTo>
                    <a:pt x="28" y="170"/>
                  </a:moveTo>
                  <a:lnTo>
                    <a:pt x="102" y="170"/>
                  </a:lnTo>
                  <a:moveTo>
                    <a:pt x="28" y="207"/>
                  </a:moveTo>
                  <a:lnTo>
                    <a:pt x="102" y="207"/>
                  </a:ln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3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105" name="server">
              <a:extLst>
                <a:ext uri="{FF2B5EF4-FFF2-40B4-BE49-F238E27FC236}">
                  <a16:creationId xmlns:a16="http://schemas.microsoft.com/office/drawing/2014/main" id="{69354C61-EE60-4CA2-845A-4EBA5E245E9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4728" y="5737080"/>
              <a:ext cx="407952" cy="772305"/>
            </a:xfrm>
            <a:custGeom>
              <a:avLst/>
              <a:gdLst>
                <a:gd name="T0" fmla="*/ 131 w 131"/>
                <a:gd name="T1" fmla="*/ 117 h 248"/>
                <a:gd name="T2" fmla="*/ 131 w 131"/>
                <a:gd name="T3" fmla="*/ 248 h 248"/>
                <a:gd name="T4" fmla="*/ 0 w 131"/>
                <a:gd name="T5" fmla="*/ 248 h 248"/>
                <a:gd name="T6" fmla="*/ 0 w 131"/>
                <a:gd name="T7" fmla="*/ 0 h 248"/>
                <a:gd name="T8" fmla="*/ 131 w 131"/>
                <a:gd name="T9" fmla="*/ 0 h 248"/>
                <a:gd name="T10" fmla="*/ 131 w 131"/>
                <a:gd name="T11" fmla="*/ 117 h 248"/>
                <a:gd name="T12" fmla="*/ 28 w 131"/>
                <a:gd name="T13" fmla="*/ 40 h 248"/>
                <a:gd name="T14" fmla="*/ 102 w 131"/>
                <a:gd name="T15" fmla="*/ 40 h 248"/>
                <a:gd name="T16" fmla="*/ 28 w 131"/>
                <a:gd name="T17" fmla="*/ 170 h 248"/>
                <a:gd name="T18" fmla="*/ 102 w 131"/>
                <a:gd name="T19" fmla="*/ 170 h 248"/>
                <a:gd name="T20" fmla="*/ 28 w 131"/>
                <a:gd name="T21" fmla="*/ 207 h 248"/>
                <a:gd name="T22" fmla="*/ 102 w 131"/>
                <a:gd name="T23" fmla="*/ 20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48">
                  <a:moveTo>
                    <a:pt x="131" y="117"/>
                  </a:moveTo>
                  <a:lnTo>
                    <a:pt x="131" y="248"/>
                  </a:lnTo>
                  <a:lnTo>
                    <a:pt x="0" y="2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17"/>
                  </a:lnTo>
                  <a:moveTo>
                    <a:pt x="28" y="40"/>
                  </a:moveTo>
                  <a:lnTo>
                    <a:pt x="102" y="40"/>
                  </a:lnTo>
                  <a:moveTo>
                    <a:pt x="28" y="170"/>
                  </a:moveTo>
                  <a:lnTo>
                    <a:pt x="102" y="170"/>
                  </a:lnTo>
                  <a:moveTo>
                    <a:pt x="28" y="207"/>
                  </a:moveTo>
                  <a:lnTo>
                    <a:pt x="102" y="207"/>
                  </a:ln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3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106" name="server">
              <a:extLst>
                <a:ext uri="{FF2B5EF4-FFF2-40B4-BE49-F238E27FC236}">
                  <a16:creationId xmlns:a16="http://schemas.microsoft.com/office/drawing/2014/main" id="{E6B7DB12-456A-420F-8B98-3577A92AAA6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108028" y="5737080"/>
              <a:ext cx="407952" cy="772305"/>
            </a:xfrm>
            <a:custGeom>
              <a:avLst/>
              <a:gdLst>
                <a:gd name="T0" fmla="*/ 131 w 131"/>
                <a:gd name="T1" fmla="*/ 117 h 248"/>
                <a:gd name="T2" fmla="*/ 131 w 131"/>
                <a:gd name="T3" fmla="*/ 248 h 248"/>
                <a:gd name="T4" fmla="*/ 0 w 131"/>
                <a:gd name="T5" fmla="*/ 248 h 248"/>
                <a:gd name="T6" fmla="*/ 0 w 131"/>
                <a:gd name="T7" fmla="*/ 0 h 248"/>
                <a:gd name="T8" fmla="*/ 131 w 131"/>
                <a:gd name="T9" fmla="*/ 0 h 248"/>
                <a:gd name="T10" fmla="*/ 131 w 131"/>
                <a:gd name="T11" fmla="*/ 117 h 248"/>
                <a:gd name="T12" fmla="*/ 28 w 131"/>
                <a:gd name="T13" fmla="*/ 40 h 248"/>
                <a:gd name="T14" fmla="*/ 102 w 131"/>
                <a:gd name="T15" fmla="*/ 40 h 248"/>
                <a:gd name="T16" fmla="*/ 28 w 131"/>
                <a:gd name="T17" fmla="*/ 170 h 248"/>
                <a:gd name="T18" fmla="*/ 102 w 131"/>
                <a:gd name="T19" fmla="*/ 170 h 248"/>
                <a:gd name="T20" fmla="*/ 28 w 131"/>
                <a:gd name="T21" fmla="*/ 207 h 248"/>
                <a:gd name="T22" fmla="*/ 102 w 131"/>
                <a:gd name="T23" fmla="*/ 20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48">
                  <a:moveTo>
                    <a:pt x="131" y="117"/>
                  </a:moveTo>
                  <a:lnTo>
                    <a:pt x="131" y="248"/>
                  </a:lnTo>
                  <a:lnTo>
                    <a:pt x="0" y="2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17"/>
                  </a:lnTo>
                  <a:moveTo>
                    <a:pt x="28" y="40"/>
                  </a:moveTo>
                  <a:lnTo>
                    <a:pt x="102" y="40"/>
                  </a:lnTo>
                  <a:moveTo>
                    <a:pt x="28" y="170"/>
                  </a:moveTo>
                  <a:lnTo>
                    <a:pt x="102" y="170"/>
                  </a:lnTo>
                  <a:moveTo>
                    <a:pt x="28" y="207"/>
                  </a:moveTo>
                  <a:lnTo>
                    <a:pt x="102" y="207"/>
                  </a:ln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3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118" name="server">
              <a:extLst>
                <a:ext uri="{FF2B5EF4-FFF2-40B4-BE49-F238E27FC236}">
                  <a16:creationId xmlns:a16="http://schemas.microsoft.com/office/drawing/2014/main" id="{8C6FE053-A8D8-4C86-A1A7-046CFE4CECA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571323" y="5737080"/>
              <a:ext cx="407952" cy="772305"/>
            </a:xfrm>
            <a:custGeom>
              <a:avLst/>
              <a:gdLst>
                <a:gd name="T0" fmla="*/ 131 w 131"/>
                <a:gd name="T1" fmla="*/ 117 h 248"/>
                <a:gd name="T2" fmla="*/ 131 w 131"/>
                <a:gd name="T3" fmla="*/ 248 h 248"/>
                <a:gd name="T4" fmla="*/ 0 w 131"/>
                <a:gd name="T5" fmla="*/ 248 h 248"/>
                <a:gd name="T6" fmla="*/ 0 w 131"/>
                <a:gd name="T7" fmla="*/ 0 h 248"/>
                <a:gd name="T8" fmla="*/ 131 w 131"/>
                <a:gd name="T9" fmla="*/ 0 h 248"/>
                <a:gd name="T10" fmla="*/ 131 w 131"/>
                <a:gd name="T11" fmla="*/ 117 h 248"/>
                <a:gd name="T12" fmla="*/ 28 w 131"/>
                <a:gd name="T13" fmla="*/ 40 h 248"/>
                <a:gd name="T14" fmla="*/ 102 w 131"/>
                <a:gd name="T15" fmla="*/ 40 h 248"/>
                <a:gd name="T16" fmla="*/ 28 w 131"/>
                <a:gd name="T17" fmla="*/ 170 h 248"/>
                <a:gd name="T18" fmla="*/ 102 w 131"/>
                <a:gd name="T19" fmla="*/ 170 h 248"/>
                <a:gd name="T20" fmla="*/ 28 w 131"/>
                <a:gd name="T21" fmla="*/ 207 h 248"/>
                <a:gd name="T22" fmla="*/ 102 w 131"/>
                <a:gd name="T23" fmla="*/ 20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48">
                  <a:moveTo>
                    <a:pt x="131" y="117"/>
                  </a:moveTo>
                  <a:lnTo>
                    <a:pt x="131" y="248"/>
                  </a:lnTo>
                  <a:lnTo>
                    <a:pt x="0" y="2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17"/>
                  </a:lnTo>
                  <a:moveTo>
                    <a:pt x="28" y="40"/>
                  </a:moveTo>
                  <a:lnTo>
                    <a:pt x="102" y="40"/>
                  </a:lnTo>
                  <a:moveTo>
                    <a:pt x="28" y="170"/>
                  </a:moveTo>
                  <a:lnTo>
                    <a:pt x="102" y="170"/>
                  </a:lnTo>
                  <a:moveTo>
                    <a:pt x="28" y="207"/>
                  </a:moveTo>
                  <a:lnTo>
                    <a:pt x="102" y="207"/>
                  </a:ln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3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1BCC8927-B1F5-441E-917C-CBE73FAD3E1E}"/>
              </a:ext>
            </a:extLst>
          </p:cNvPr>
          <p:cNvSpPr/>
          <p:nvPr/>
        </p:nvSpPr>
        <p:spPr>
          <a:xfrm>
            <a:off x="2426159" y="470908"/>
            <a:ext cx="358519" cy="5928951"/>
          </a:xfrm>
          <a:prstGeom prst="leftBracket">
            <a:avLst>
              <a:gd name="adj" fmla="val 0"/>
            </a:avLst>
          </a:prstGeom>
          <a:ln w="9525"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92"/>
            <a:endParaRPr lang="en-US" sz="1730">
              <a:solidFill>
                <a:srgbClr val="505050"/>
              </a:solidFill>
              <a:latin typeface="Segoe UI Semilight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33A7762-7D50-46C6-A00C-08743B134123}"/>
              </a:ext>
            </a:extLst>
          </p:cNvPr>
          <p:cNvGrpSpPr/>
          <p:nvPr/>
        </p:nvGrpSpPr>
        <p:grpSpPr>
          <a:xfrm>
            <a:off x="225299" y="2825170"/>
            <a:ext cx="1985881" cy="1667541"/>
            <a:chOff x="3369087" y="2271309"/>
            <a:chExt cx="5115170" cy="3655925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2ECC742-5B2C-448C-9B9D-1134A4319362}"/>
                </a:ext>
              </a:extLst>
            </p:cNvPr>
            <p:cNvSpPr/>
            <p:nvPr/>
          </p:nvSpPr>
          <p:spPr bwMode="auto">
            <a:xfrm>
              <a:off x="3369087" y="2271309"/>
              <a:ext cx="5112141" cy="2821524"/>
            </a:xfrm>
            <a:custGeom>
              <a:avLst/>
              <a:gdLst>
                <a:gd name="connsiteX0" fmla="*/ 3361107 w 6810924"/>
                <a:gd name="connsiteY0" fmla="*/ 0 h 3759126"/>
                <a:gd name="connsiteX1" fmla="*/ 4838321 w 6810924"/>
                <a:gd name="connsiteY1" fmla="*/ 979163 h 3759126"/>
                <a:gd name="connsiteX2" fmla="*/ 4860282 w 6810924"/>
                <a:gd name="connsiteY2" fmla="*/ 1039166 h 3759126"/>
                <a:gd name="connsiteX3" fmla="*/ 4977487 w 6810924"/>
                <a:gd name="connsiteY3" fmla="*/ 996268 h 3759126"/>
                <a:gd name="connsiteX4" fmla="*/ 5397728 w 6810924"/>
                <a:gd name="connsiteY4" fmla="*/ 932734 h 3759126"/>
                <a:gd name="connsiteX5" fmla="*/ 6810924 w 6810924"/>
                <a:gd name="connsiteY5" fmla="*/ 2345930 h 3759126"/>
                <a:gd name="connsiteX6" fmla="*/ 5542219 w 6810924"/>
                <a:gd name="connsiteY6" fmla="*/ 3751830 h 3759126"/>
                <a:gd name="connsiteX7" fmla="*/ 5469009 w 6810924"/>
                <a:gd name="connsiteY7" fmla="*/ 3755527 h 3759126"/>
                <a:gd name="connsiteX8" fmla="*/ 5469009 w 6810924"/>
                <a:gd name="connsiteY8" fmla="*/ 3759125 h 3759126"/>
                <a:gd name="connsiteX9" fmla="*/ 5397748 w 6810924"/>
                <a:gd name="connsiteY9" fmla="*/ 3759125 h 3759126"/>
                <a:gd name="connsiteX10" fmla="*/ 5397728 w 6810924"/>
                <a:gd name="connsiteY10" fmla="*/ 3759126 h 3759126"/>
                <a:gd name="connsiteX11" fmla="*/ 5397708 w 6810924"/>
                <a:gd name="connsiteY11" fmla="*/ 3759125 h 3759126"/>
                <a:gd name="connsiteX12" fmla="*/ 779509 w 6810924"/>
                <a:gd name="connsiteY12" fmla="*/ 3759125 h 3759126"/>
                <a:gd name="connsiteX13" fmla="*/ 779489 w 6810924"/>
                <a:gd name="connsiteY13" fmla="*/ 3759126 h 3759126"/>
                <a:gd name="connsiteX14" fmla="*/ 779470 w 6810924"/>
                <a:gd name="connsiteY14" fmla="*/ 3759125 h 3759126"/>
                <a:gd name="connsiteX15" fmla="*/ 760443 w 6810924"/>
                <a:gd name="connsiteY15" fmla="*/ 3759125 h 3759126"/>
                <a:gd name="connsiteX16" fmla="*/ 760443 w 6810924"/>
                <a:gd name="connsiteY16" fmla="*/ 3758165 h 3759126"/>
                <a:gd name="connsiteX17" fmla="*/ 699791 w 6810924"/>
                <a:gd name="connsiteY17" fmla="*/ 3755102 h 3759126"/>
                <a:gd name="connsiteX18" fmla="*/ 0 w 6810924"/>
                <a:gd name="connsiteY18" fmla="*/ 2979637 h 3759126"/>
                <a:gd name="connsiteX19" fmla="*/ 779489 w 6810924"/>
                <a:gd name="connsiteY19" fmla="*/ 2200148 h 3759126"/>
                <a:gd name="connsiteX20" fmla="*/ 869383 w 6810924"/>
                <a:gd name="connsiteY20" fmla="*/ 2205818 h 3759126"/>
                <a:gd name="connsiteX21" fmla="*/ 855381 w 6810924"/>
                <a:gd name="connsiteY21" fmla="*/ 2066924 h 3759126"/>
                <a:gd name="connsiteX22" fmla="*/ 1782273 w 6810924"/>
                <a:gd name="connsiteY22" fmla="*/ 1140032 h 3759126"/>
                <a:gd name="connsiteX23" fmla="*/ 1825926 w 6810924"/>
                <a:gd name="connsiteY23" fmla="*/ 1142236 h 3759126"/>
                <a:gd name="connsiteX24" fmla="*/ 1829983 w 6810924"/>
                <a:gd name="connsiteY24" fmla="*/ 1126458 h 3759126"/>
                <a:gd name="connsiteX25" fmla="*/ 3361107 w 6810924"/>
                <a:gd name="connsiteY25" fmla="*/ 0 h 375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10924" h="3759126">
                  <a:moveTo>
                    <a:pt x="3361107" y="0"/>
                  </a:moveTo>
                  <a:cubicBezTo>
                    <a:pt x="4025175" y="0"/>
                    <a:pt x="4594941" y="403750"/>
                    <a:pt x="4838321" y="979163"/>
                  </a:cubicBezTo>
                  <a:lnTo>
                    <a:pt x="4860282" y="1039166"/>
                  </a:lnTo>
                  <a:lnTo>
                    <a:pt x="4977487" y="996268"/>
                  </a:lnTo>
                  <a:cubicBezTo>
                    <a:pt x="5110241" y="954978"/>
                    <a:pt x="5251387" y="932734"/>
                    <a:pt x="5397728" y="932734"/>
                  </a:cubicBezTo>
                  <a:cubicBezTo>
                    <a:pt x="6178215" y="932734"/>
                    <a:pt x="6810924" y="1565443"/>
                    <a:pt x="6810924" y="2345930"/>
                  </a:cubicBezTo>
                  <a:cubicBezTo>
                    <a:pt x="6810924" y="3077637"/>
                    <a:pt x="6254832" y="3679460"/>
                    <a:pt x="5542219" y="3751830"/>
                  </a:cubicBezTo>
                  <a:lnTo>
                    <a:pt x="5469009" y="3755527"/>
                  </a:lnTo>
                  <a:lnTo>
                    <a:pt x="5469009" y="3759125"/>
                  </a:lnTo>
                  <a:lnTo>
                    <a:pt x="5397748" y="3759125"/>
                  </a:lnTo>
                  <a:lnTo>
                    <a:pt x="5397728" y="3759126"/>
                  </a:lnTo>
                  <a:lnTo>
                    <a:pt x="5397708" y="3759125"/>
                  </a:lnTo>
                  <a:lnTo>
                    <a:pt x="779509" y="3759125"/>
                  </a:lnTo>
                  <a:lnTo>
                    <a:pt x="779489" y="3759126"/>
                  </a:lnTo>
                  <a:lnTo>
                    <a:pt x="779470" y="3759125"/>
                  </a:lnTo>
                  <a:lnTo>
                    <a:pt x="760443" y="3759125"/>
                  </a:lnTo>
                  <a:lnTo>
                    <a:pt x="760443" y="3758165"/>
                  </a:lnTo>
                  <a:lnTo>
                    <a:pt x="699791" y="3755102"/>
                  </a:lnTo>
                  <a:cubicBezTo>
                    <a:pt x="306729" y="3715184"/>
                    <a:pt x="0" y="3383231"/>
                    <a:pt x="0" y="2979637"/>
                  </a:cubicBezTo>
                  <a:cubicBezTo>
                    <a:pt x="0" y="2549137"/>
                    <a:pt x="348989" y="2200148"/>
                    <a:pt x="779489" y="2200148"/>
                  </a:cubicBezTo>
                  <a:lnTo>
                    <a:pt x="869383" y="2205818"/>
                  </a:lnTo>
                  <a:lnTo>
                    <a:pt x="855381" y="2066924"/>
                  </a:lnTo>
                  <a:cubicBezTo>
                    <a:pt x="855381" y="1555016"/>
                    <a:pt x="1270365" y="1140032"/>
                    <a:pt x="1782273" y="1140032"/>
                  </a:cubicBezTo>
                  <a:lnTo>
                    <a:pt x="1825926" y="1142236"/>
                  </a:lnTo>
                  <a:lnTo>
                    <a:pt x="1829983" y="1126458"/>
                  </a:lnTo>
                  <a:cubicBezTo>
                    <a:pt x="2032967" y="473846"/>
                    <a:pt x="2641701" y="0"/>
                    <a:pt x="3361107" y="0"/>
                  </a:cubicBezTo>
                  <a:close/>
                </a:path>
              </a:pathLst>
            </a:custGeom>
            <a:solidFill>
              <a:schemeClr val="bg2"/>
            </a:solidFill>
            <a:ln w="22225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882" err="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107" name="MS cloud text">
              <a:extLst>
                <a:ext uri="{FF2B5EF4-FFF2-40B4-BE49-F238E27FC236}">
                  <a16:creationId xmlns:a16="http://schemas.microsoft.com/office/drawing/2014/main" id="{BF7D57BB-2E13-4F52-B9D8-42DAF90A8843}"/>
                </a:ext>
              </a:extLst>
            </p:cNvPr>
            <p:cNvSpPr txBox="1">
              <a:spLocks/>
            </p:cNvSpPr>
            <p:nvPr/>
          </p:nvSpPr>
          <p:spPr>
            <a:xfrm>
              <a:off x="3547874" y="3431373"/>
              <a:ext cx="4936383" cy="765048"/>
            </a:xfrm>
            <a:prstGeom prst="rect">
              <a:avLst/>
            </a:prstGeom>
            <a:noFill/>
          </p:spPr>
          <p:txBody>
            <a:bodyPr vert="horz" wrap="square" lIns="143407" tIns="89630" rIns="143407" bIns="89630" rtlCol="0" anchor="t">
              <a:noAutofit/>
            </a:bodyPr>
            <a:lstStyle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lang="en-US" sz="4800" b="0" cap="none" spc="-102" baseline="0" dirty="0" smtClean="0">
                  <a:ln w="3175">
                    <a:noFill/>
                  </a:ln>
                  <a:gradFill>
                    <a:gsLst>
                      <a:gs pos="21239">
                        <a:schemeClr val="bg2">
                          <a:lumMod val="50000"/>
                        </a:schemeClr>
                      </a:gs>
                      <a:gs pos="84000">
                        <a:schemeClr val="bg2">
                          <a:lumMod val="50000"/>
                        </a:schemeClr>
                      </a:gs>
                    </a:gsLst>
                    <a:lin ang="5400000" scaled="0"/>
                  </a:gradFill>
                  <a:effectLst/>
                  <a:latin typeface="+mj-lt"/>
                  <a:cs typeface="Segoe UI" pitchFamily="34" charset="0"/>
                </a:defRPr>
              </a:lvl1pPr>
            </a:lstStyle>
            <a:p>
              <a:pPr defTabSz="896214">
                <a:defRPr/>
              </a:pPr>
              <a:r>
                <a:rPr lang="en-US" sz="1765" kern="0" spc="0" dirty="0">
                  <a:solidFill>
                    <a:srgbClr val="D83B01"/>
                  </a:solidFill>
                  <a:latin typeface="Segoe UI Semilight"/>
                  <a:cs typeface="Segoe UI Semilight" panose="020B0402040204020203" pitchFamily="34" charset="0"/>
                </a:rPr>
                <a:t>Microsoft Azure</a:t>
              </a:r>
              <a:endParaRPr lang="en-US" sz="1765" kern="0" spc="0" dirty="0">
                <a:solidFill>
                  <a:srgbClr val="D83B01"/>
                </a:solidFill>
                <a:latin typeface="Segoe UI Light"/>
                <a:cs typeface="Segoe UI Semilight" panose="020B0402040204020203" pitchFamily="34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1E9C271-19A9-40AB-A31D-4124F6AE088C}"/>
                </a:ext>
              </a:extLst>
            </p:cNvPr>
            <p:cNvSpPr/>
            <p:nvPr/>
          </p:nvSpPr>
          <p:spPr bwMode="auto">
            <a:xfrm>
              <a:off x="5159380" y="4395679"/>
              <a:ext cx="1531555" cy="1531555"/>
            </a:xfrm>
            <a:prstGeom prst="ellipse">
              <a:avLst/>
            </a:prstGeom>
            <a:solidFill>
              <a:schemeClr val="bg2"/>
            </a:solidFill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9E4C831-DE20-4FBC-B992-21796C19D56B}"/>
                </a:ext>
              </a:extLst>
            </p:cNvPr>
            <p:cNvGrpSpPr/>
            <p:nvPr/>
          </p:nvGrpSpPr>
          <p:grpSpPr>
            <a:xfrm>
              <a:off x="5452490" y="4779092"/>
              <a:ext cx="953710" cy="763267"/>
              <a:chOff x="4292601" y="2287642"/>
              <a:chExt cx="953846" cy="763375"/>
            </a:xfrm>
          </p:grpSpPr>
          <p:sp>
            <p:nvSpPr>
              <p:cNvPr id="121" name="PC1_E977">
                <a:extLst>
                  <a:ext uri="{FF2B5EF4-FFF2-40B4-BE49-F238E27FC236}">
                    <a16:creationId xmlns:a16="http://schemas.microsoft.com/office/drawing/2014/main" id="{F9760559-E5D3-4DBD-AFA1-FA5BB49D31F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292601" y="2287642"/>
                <a:ext cx="953846" cy="763375"/>
              </a:xfrm>
              <a:custGeom>
                <a:avLst/>
                <a:gdLst>
                  <a:gd name="T0" fmla="*/ 1697 w 5093"/>
                  <a:gd name="T1" fmla="*/ 1359 h 4076"/>
                  <a:gd name="T2" fmla="*/ 5093 w 5093"/>
                  <a:gd name="T3" fmla="*/ 1359 h 4076"/>
                  <a:gd name="T4" fmla="*/ 5093 w 5093"/>
                  <a:gd name="T5" fmla="*/ 3398 h 4076"/>
                  <a:gd name="T6" fmla="*/ 1697 w 5093"/>
                  <a:gd name="T7" fmla="*/ 3398 h 4076"/>
                  <a:gd name="T8" fmla="*/ 1697 w 5093"/>
                  <a:gd name="T9" fmla="*/ 1359 h 4076"/>
                  <a:gd name="T10" fmla="*/ 3396 w 5093"/>
                  <a:gd name="T11" fmla="*/ 3398 h 4076"/>
                  <a:gd name="T12" fmla="*/ 3396 w 5093"/>
                  <a:gd name="T13" fmla="*/ 4076 h 4076"/>
                  <a:gd name="T14" fmla="*/ 2547 w 5093"/>
                  <a:gd name="T15" fmla="*/ 4076 h 4076"/>
                  <a:gd name="T16" fmla="*/ 4244 w 5093"/>
                  <a:gd name="T17" fmla="*/ 4076 h 4076"/>
                  <a:gd name="T18" fmla="*/ 510 w 5093"/>
                  <a:gd name="T19" fmla="*/ 680 h 4076"/>
                  <a:gd name="T20" fmla="*/ 1528 w 5093"/>
                  <a:gd name="T21" fmla="*/ 680 h 4076"/>
                  <a:gd name="T22" fmla="*/ 510 w 5093"/>
                  <a:gd name="T23" fmla="*/ 3398 h 4076"/>
                  <a:gd name="T24" fmla="*/ 1697 w 5093"/>
                  <a:gd name="T25" fmla="*/ 3398 h 4076"/>
                  <a:gd name="T26" fmla="*/ 510 w 5093"/>
                  <a:gd name="T27" fmla="*/ 2718 h 4076"/>
                  <a:gd name="T28" fmla="*/ 1705 w 5093"/>
                  <a:gd name="T29" fmla="*/ 2718 h 4076"/>
                  <a:gd name="T30" fmla="*/ 2038 w 5093"/>
                  <a:gd name="T31" fmla="*/ 1359 h 4076"/>
                  <a:gd name="T32" fmla="*/ 2038 w 5093"/>
                  <a:gd name="T33" fmla="*/ 0 h 4076"/>
                  <a:gd name="T34" fmla="*/ 0 w 5093"/>
                  <a:gd name="T35" fmla="*/ 0 h 4076"/>
                  <a:gd name="T36" fmla="*/ 0 w 5093"/>
                  <a:gd name="T37" fmla="*/ 4076 h 4076"/>
                  <a:gd name="T38" fmla="*/ 2038 w 5093"/>
                  <a:gd name="T39" fmla="*/ 4076 h 4076"/>
                  <a:gd name="T40" fmla="*/ 2038 w 5093"/>
                  <a:gd name="T41" fmla="*/ 3398 h 4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93" h="4076">
                    <a:moveTo>
                      <a:pt x="1697" y="1359"/>
                    </a:moveTo>
                    <a:lnTo>
                      <a:pt x="5093" y="1359"/>
                    </a:lnTo>
                    <a:lnTo>
                      <a:pt x="5093" y="3398"/>
                    </a:lnTo>
                    <a:lnTo>
                      <a:pt x="1697" y="3398"/>
                    </a:lnTo>
                    <a:lnTo>
                      <a:pt x="1697" y="1359"/>
                    </a:lnTo>
                    <a:moveTo>
                      <a:pt x="3396" y="3398"/>
                    </a:moveTo>
                    <a:lnTo>
                      <a:pt x="3396" y="4076"/>
                    </a:lnTo>
                    <a:moveTo>
                      <a:pt x="2547" y="4076"/>
                    </a:moveTo>
                    <a:lnTo>
                      <a:pt x="4244" y="4076"/>
                    </a:lnTo>
                    <a:moveTo>
                      <a:pt x="510" y="680"/>
                    </a:moveTo>
                    <a:lnTo>
                      <a:pt x="1528" y="680"/>
                    </a:lnTo>
                    <a:moveTo>
                      <a:pt x="510" y="3398"/>
                    </a:moveTo>
                    <a:lnTo>
                      <a:pt x="1697" y="3398"/>
                    </a:lnTo>
                    <a:moveTo>
                      <a:pt x="510" y="2718"/>
                    </a:moveTo>
                    <a:lnTo>
                      <a:pt x="1705" y="2718"/>
                    </a:lnTo>
                    <a:moveTo>
                      <a:pt x="2038" y="1359"/>
                    </a:moveTo>
                    <a:lnTo>
                      <a:pt x="2038" y="0"/>
                    </a:lnTo>
                    <a:lnTo>
                      <a:pt x="0" y="0"/>
                    </a:lnTo>
                    <a:lnTo>
                      <a:pt x="0" y="4076"/>
                    </a:lnTo>
                    <a:lnTo>
                      <a:pt x="2038" y="4076"/>
                    </a:lnTo>
                    <a:lnTo>
                      <a:pt x="2038" y="3398"/>
                    </a:lnTo>
                  </a:path>
                </a:pathLst>
              </a:custGeom>
              <a:noFill/>
              <a:ln w="19050" cap="sq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/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22" name="Processing_E9F5">
                <a:extLst>
                  <a:ext uri="{FF2B5EF4-FFF2-40B4-BE49-F238E27FC236}">
                    <a16:creationId xmlns:a16="http://schemas.microsoft.com/office/drawing/2014/main" id="{D9687533-95B6-4434-A0B4-38C0E43E8E6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746618" y="2605513"/>
                <a:ext cx="307981" cy="268231"/>
              </a:xfrm>
              <a:custGeom>
                <a:avLst/>
                <a:gdLst>
                  <a:gd name="T0" fmla="*/ 924 w 3867"/>
                  <a:gd name="T1" fmla="*/ 299 h 3367"/>
                  <a:gd name="T2" fmla="*/ 1549 w 3867"/>
                  <a:gd name="T3" fmla="*/ 924 h 3367"/>
                  <a:gd name="T4" fmla="*/ 924 w 3867"/>
                  <a:gd name="T5" fmla="*/ 1549 h 3367"/>
                  <a:gd name="T6" fmla="*/ 299 w 3867"/>
                  <a:gd name="T7" fmla="*/ 924 h 3367"/>
                  <a:gd name="T8" fmla="*/ 924 w 3867"/>
                  <a:gd name="T9" fmla="*/ 299 h 3367"/>
                  <a:gd name="T10" fmla="*/ 1163 w 3867"/>
                  <a:gd name="T11" fmla="*/ 347 h 3367"/>
                  <a:gd name="T12" fmla="*/ 1307 w 3867"/>
                  <a:gd name="T13" fmla="*/ 0 h 3367"/>
                  <a:gd name="T14" fmla="*/ 1501 w 3867"/>
                  <a:gd name="T15" fmla="*/ 685 h 3367"/>
                  <a:gd name="T16" fmla="*/ 1848 w 3867"/>
                  <a:gd name="T17" fmla="*/ 541 h 3367"/>
                  <a:gd name="T18" fmla="*/ 1501 w 3867"/>
                  <a:gd name="T19" fmla="*/ 1163 h 3367"/>
                  <a:gd name="T20" fmla="*/ 1848 w 3867"/>
                  <a:gd name="T21" fmla="*/ 1307 h 3367"/>
                  <a:gd name="T22" fmla="*/ 1163 w 3867"/>
                  <a:gd name="T23" fmla="*/ 1501 h 3367"/>
                  <a:gd name="T24" fmla="*/ 1307 w 3867"/>
                  <a:gd name="T25" fmla="*/ 1848 h 3367"/>
                  <a:gd name="T26" fmla="*/ 685 w 3867"/>
                  <a:gd name="T27" fmla="*/ 1501 h 3367"/>
                  <a:gd name="T28" fmla="*/ 541 w 3867"/>
                  <a:gd name="T29" fmla="*/ 1848 h 3367"/>
                  <a:gd name="T30" fmla="*/ 347 w 3867"/>
                  <a:gd name="T31" fmla="*/ 1163 h 3367"/>
                  <a:gd name="T32" fmla="*/ 0 w 3867"/>
                  <a:gd name="T33" fmla="*/ 1307 h 3367"/>
                  <a:gd name="T34" fmla="*/ 0 w 3867"/>
                  <a:gd name="T35" fmla="*/ 541 h 3367"/>
                  <a:gd name="T36" fmla="*/ 347 w 3867"/>
                  <a:gd name="T37" fmla="*/ 685 h 3367"/>
                  <a:gd name="T38" fmla="*/ 685 w 3867"/>
                  <a:gd name="T39" fmla="*/ 347 h 3367"/>
                  <a:gd name="T40" fmla="*/ 541 w 3867"/>
                  <a:gd name="T41" fmla="*/ 0 h 3367"/>
                  <a:gd name="T42" fmla="*/ 2049 w 3867"/>
                  <a:gd name="T43" fmla="*/ 2299 h 3367"/>
                  <a:gd name="T44" fmla="*/ 2799 w 3867"/>
                  <a:gd name="T45" fmla="*/ 3049 h 3367"/>
                  <a:gd name="T46" fmla="*/ 3549 w 3867"/>
                  <a:gd name="T47" fmla="*/ 2299 h 3367"/>
                  <a:gd name="T48" fmla="*/ 2799 w 3867"/>
                  <a:gd name="T49" fmla="*/ 1549 h 3367"/>
                  <a:gd name="T50" fmla="*/ 2049 w 3867"/>
                  <a:gd name="T51" fmla="*/ 2299 h 3367"/>
                  <a:gd name="T52" fmla="*/ 2357 w 3867"/>
                  <a:gd name="T53" fmla="*/ 1231 h 3367"/>
                  <a:gd name="T54" fmla="*/ 2512 w 3867"/>
                  <a:gd name="T55" fmla="*/ 1606 h 3367"/>
                  <a:gd name="T56" fmla="*/ 2106 w 3867"/>
                  <a:gd name="T57" fmla="*/ 2012 h 3367"/>
                  <a:gd name="T58" fmla="*/ 1731 w 3867"/>
                  <a:gd name="T59" fmla="*/ 1856 h 3367"/>
                  <a:gd name="T60" fmla="*/ 2106 w 3867"/>
                  <a:gd name="T61" fmla="*/ 2586 h 3367"/>
                  <a:gd name="T62" fmla="*/ 1731 w 3867"/>
                  <a:gd name="T63" fmla="*/ 2741 h 3367"/>
                  <a:gd name="T64" fmla="*/ 2512 w 3867"/>
                  <a:gd name="T65" fmla="*/ 2992 h 3367"/>
                  <a:gd name="T66" fmla="*/ 2357 w 3867"/>
                  <a:gd name="T67" fmla="*/ 3367 h 3367"/>
                  <a:gd name="T68" fmla="*/ 3086 w 3867"/>
                  <a:gd name="T69" fmla="*/ 2992 h 3367"/>
                  <a:gd name="T70" fmla="*/ 3241 w 3867"/>
                  <a:gd name="T71" fmla="*/ 3367 h 3367"/>
                  <a:gd name="T72" fmla="*/ 3492 w 3867"/>
                  <a:gd name="T73" fmla="*/ 2586 h 3367"/>
                  <a:gd name="T74" fmla="*/ 3867 w 3867"/>
                  <a:gd name="T75" fmla="*/ 2741 h 3367"/>
                  <a:gd name="T76" fmla="*/ 3492 w 3867"/>
                  <a:gd name="T77" fmla="*/ 2012 h 3367"/>
                  <a:gd name="T78" fmla="*/ 3867 w 3867"/>
                  <a:gd name="T79" fmla="*/ 1856 h 3367"/>
                  <a:gd name="T80" fmla="*/ 3086 w 3867"/>
                  <a:gd name="T81" fmla="*/ 1606 h 3367"/>
                  <a:gd name="T82" fmla="*/ 3241 w 3867"/>
                  <a:gd name="T83" fmla="*/ 1231 h 3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67" h="3367">
                    <a:moveTo>
                      <a:pt x="924" y="299"/>
                    </a:moveTo>
                    <a:cubicBezTo>
                      <a:pt x="1269" y="299"/>
                      <a:pt x="1549" y="579"/>
                      <a:pt x="1549" y="924"/>
                    </a:cubicBezTo>
                    <a:cubicBezTo>
                      <a:pt x="1549" y="1269"/>
                      <a:pt x="1269" y="1549"/>
                      <a:pt x="924" y="1549"/>
                    </a:cubicBezTo>
                    <a:cubicBezTo>
                      <a:pt x="579" y="1549"/>
                      <a:pt x="299" y="1269"/>
                      <a:pt x="299" y="924"/>
                    </a:cubicBezTo>
                    <a:cubicBezTo>
                      <a:pt x="299" y="579"/>
                      <a:pt x="579" y="299"/>
                      <a:pt x="924" y="299"/>
                    </a:cubicBezTo>
                    <a:close/>
                    <a:moveTo>
                      <a:pt x="1163" y="347"/>
                    </a:moveTo>
                    <a:cubicBezTo>
                      <a:pt x="1307" y="0"/>
                      <a:pt x="1307" y="0"/>
                      <a:pt x="1307" y="0"/>
                    </a:cubicBezTo>
                    <a:moveTo>
                      <a:pt x="1501" y="685"/>
                    </a:moveTo>
                    <a:cubicBezTo>
                      <a:pt x="1848" y="541"/>
                      <a:pt x="1848" y="541"/>
                      <a:pt x="1848" y="541"/>
                    </a:cubicBezTo>
                    <a:moveTo>
                      <a:pt x="1501" y="1163"/>
                    </a:moveTo>
                    <a:cubicBezTo>
                      <a:pt x="1848" y="1307"/>
                      <a:pt x="1848" y="1307"/>
                      <a:pt x="1848" y="1307"/>
                    </a:cubicBezTo>
                    <a:moveTo>
                      <a:pt x="1163" y="1501"/>
                    </a:moveTo>
                    <a:cubicBezTo>
                      <a:pt x="1307" y="1848"/>
                      <a:pt x="1307" y="1848"/>
                      <a:pt x="1307" y="1848"/>
                    </a:cubicBezTo>
                    <a:moveTo>
                      <a:pt x="685" y="1501"/>
                    </a:moveTo>
                    <a:cubicBezTo>
                      <a:pt x="541" y="1848"/>
                      <a:pt x="541" y="1848"/>
                      <a:pt x="541" y="1848"/>
                    </a:cubicBezTo>
                    <a:moveTo>
                      <a:pt x="347" y="1163"/>
                    </a:moveTo>
                    <a:cubicBezTo>
                      <a:pt x="0" y="1307"/>
                      <a:pt x="0" y="1307"/>
                      <a:pt x="0" y="1307"/>
                    </a:cubicBezTo>
                    <a:moveTo>
                      <a:pt x="0" y="541"/>
                    </a:moveTo>
                    <a:cubicBezTo>
                      <a:pt x="347" y="685"/>
                      <a:pt x="347" y="685"/>
                      <a:pt x="347" y="685"/>
                    </a:cubicBezTo>
                    <a:moveTo>
                      <a:pt x="685" y="347"/>
                    </a:moveTo>
                    <a:cubicBezTo>
                      <a:pt x="541" y="0"/>
                      <a:pt x="541" y="0"/>
                      <a:pt x="541" y="0"/>
                    </a:cubicBezTo>
                    <a:moveTo>
                      <a:pt x="2049" y="2299"/>
                    </a:moveTo>
                    <a:cubicBezTo>
                      <a:pt x="2049" y="2713"/>
                      <a:pt x="2385" y="3049"/>
                      <a:pt x="2799" y="3049"/>
                    </a:cubicBezTo>
                    <a:cubicBezTo>
                      <a:pt x="3213" y="3049"/>
                      <a:pt x="3549" y="2713"/>
                      <a:pt x="3549" y="2299"/>
                    </a:cubicBezTo>
                    <a:cubicBezTo>
                      <a:pt x="3549" y="1885"/>
                      <a:pt x="3213" y="1549"/>
                      <a:pt x="2799" y="1549"/>
                    </a:cubicBezTo>
                    <a:cubicBezTo>
                      <a:pt x="2385" y="1549"/>
                      <a:pt x="2049" y="1885"/>
                      <a:pt x="2049" y="2299"/>
                    </a:cubicBezTo>
                    <a:close/>
                    <a:moveTo>
                      <a:pt x="2357" y="1231"/>
                    </a:moveTo>
                    <a:cubicBezTo>
                      <a:pt x="2512" y="1606"/>
                      <a:pt x="2512" y="1606"/>
                      <a:pt x="2512" y="1606"/>
                    </a:cubicBezTo>
                    <a:moveTo>
                      <a:pt x="2106" y="2012"/>
                    </a:moveTo>
                    <a:cubicBezTo>
                      <a:pt x="1731" y="1856"/>
                      <a:pt x="1731" y="1856"/>
                      <a:pt x="1731" y="1856"/>
                    </a:cubicBezTo>
                    <a:moveTo>
                      <a:pt x="2106" y="2586"/>
                    </a:moveTo>
                    <a:cubicBezTo>
                      <a:pt x="1731" y="2741"/>
                      <a:pt x="1731" y="2741"/>
                      <a:pt x="1731" y="2741"/>
                    </a:cubicBezTo>
                    <a:moveTo>
                      <a:pt x="2512" y="2992"/>
                    </a:moveTo>
                    <a:cubicBezTo>
                      <a:pt x="2357" y="3367"/>
                      <a:pt x="2357" y="3367"/>
                      <a:pt x="2357" y="3367"/>
                    </a:cubicBezTo>
                    <a:moveTo>
                      <a:pt x="3086" y="2992"/>
                    </a:moveTo>
                    <a:cubicBezTo>
                      <a:pt x="3241" y="3367"/>
                      <a:pt x="3241" y="3367"/>
                      <a:pt x="3241" y="3367"/>
                    </a:cubicBezTo>
                    <a:moveTo>
                      <a:pt x="3492" y="2586"/>
                    </a:moveTo>
                    <a:cubicBezTo>
                      <a:pt x="3867" y="2741"/>
                      <a:pt x="3867" y="2741"/>
                      <a:pt x="3867" y="2741"/>
                    </a:cubicBezTo>
                    <a:moveTo>
                      <a:pt x="3492" y="2012"/>
                    </a:moveTo>
                    <a:cubicBezTo>
                      <a:pt x="3867" y="1856"/>
                      <a:pt x="3867" y="1856"/>
                      <a:pt x="3867" y="1856"/>
                    </a:cubicBezTo>
                    <a:moveTo>
                      <a:pt x="3086" y="1606"/>
                    </a:moveTo>
                    <a:cubicBezTo>
                      <a:pt x="3241" y="1231"/>
                      <a:pt x="3241" y="1231"/>
                      <a:pt x="3241" y="1231"/>
                    </a:cubicBezTo>
                  </a:path>
                </a:pathLst>
              </a:custGeom>
              <a:noFill/>
              <a:ln w="952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/>
                <a:endParaRPr lang="en-US" sz="173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57108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385E-6 -6.58193E-7 L -0.03358 -6.58193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4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8866E-6 3.92646E-6 L -0.03357 3.92646E-6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20475E-6 1.23014E-6 L -4.20475E-6 0.05084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20475E-6 1.23014E-6 L -4.20475E-6 0.05084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20475E-6 1.23014E-6 L -4.20475E-6 0.05084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20475E-6 1.23014E-6 L -4.20475E-6 0.05084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20475E-6 1.23014E-6 L -4.20475E-6 0.05084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20475E-6 1.23014E-6 L -4.20475E-6 0.05084 " pathEditMode="relative" rAng="0" ptsTypes="AA">
                                      <p:cBhvr>
                                        <p:cTn id="47" dur="75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20475E-6 1.23014E-6 L -4.20475E-6 0.05084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20475E-6 1.23014E-6 L -4.20475E-6 0.05084 " pathEditMode="relative" rAng="0" ptsTypes="AA">
                                      <p:cBhvr>
                                        <p:cTn id="57" dur="7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2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20475E-6 1.23014E-6 L -4.20475E-6 0.05084 " pathEditMode="relative" rAng="0" ptsTypes="AA">
                                      <p:cBhvr>
                                        <p:cTn id="62" dur="75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20475E-6 1.23014E-6 L -4.20475E-6 0.05084 " pathEditMode="relative" rAng="0" ptsTypes="AA">
                                      <p:cBhvr>
                                        <p:cTn id="67" dur="750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20475E-6 1.23014E-6 L -4.20475E-6 0.05084 " pathEditMode="relative" rAng="0" ptsTypes="AA">
                                      <p:cBhvr>
                                        <p:cTn id="72" dur="75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2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20475E-6 1.23014E-6 L -4.20475E-6 0.05084 " pathEditMode="relative" rAng="0" ptsTypes="AA">
                                      <p:cBhvr>
                                        <p:cTn id="77" dur="75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2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5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6385E-6 -6.58193E-7 L -0.03358 -6.58193E-7 " pathEditMode="relative" rAng="0" ptsTypes="AA">
                                      <p:cBhvr>
                                        <p:cTn id="82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5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20475E-6 1.23014E-6 L -4.20475E-6 0.05084 " pathEditMode="relative" rAng="0" ptsTypes="AA">
                                      <p:cBhvr>
                                        <p:cTn id="87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2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20475E-6 1.23014E-6 L -4.20475E-6 0.05084 " pathEditMode="relative" rAng="0" ptsTypes="AA">
                                      <p:cBhvr>
                                        <p:cTn id="92" dur="7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2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20475E-6 1.23014E-6 L -4.20475E-6 0.05084 " pathEditMode="relative" rAng="0" ptsTypes="AA">
                                      <p:cBhvr>
                                        <p:cTn id="97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2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20475E-6 1.23014E-6 L -4.20475E-6 0.05084 " pathEditMode="relative" rAng="0" ptsTypes="AA">
                                      <p:cBhvr>
                                        <p:cTn id="102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2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20475E-6 1.23014E-6 L -4.20475E-6 0.05084 " pathEditMode="relative" rAng="0" ptsTypes="AA">
                                      <p:cBhvr>
                                        <p:cTn id="107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2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20475E-6 1.23014E-6 L -4.20475E-6 0.05084 " pathEditMode="relative" rAng="0" ptsTypes="AA">
                                      <p:cBhvr>
                                        <p:cTn id="112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2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20475E-6 1.23014E-6 L -4.20475E-6 0.05084 " pathEditMode="relative" rAng="0" ptsTypes="AA">
                                      <p:cBhvr>
                                        <p:cTn id="117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1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5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0" grpId="0" animBg="1"/>
      <p:bldP spid="80" grpId="1" animBg="1"/>
      <p:bldP spid="70" grpId="0" animBg="1"/>
      <p:bldP spid="70" grpId="1" animBg="1"/>
      <p:bldP spid="49" grpId="0"/>
      <p:bldP spid="49" grpId="1"/>
      <p:bldP spid="52" grpId="0"/>
      <p:bldP spid="52" grpId="1"/>
      <p:bldP spid="54" grpId="0"/>
      <p:bldP spid="54" grpId="1"/>
      <p:bldP spid="66" grpId="0"/>
      <p:bldP spid="66" grpId="1"/>
      <p:bldP spid="74" grpId="0" animBg="1"/>
      <p:bldP spid="74" grpId="1" animBg="1"/>
      <p:bldP spid="75" grpId="0" animBg="1"/>
      <p:bldP spid="75" grpId="1" animBg="1"/>
      <p:bldP spid="78" grpId="0" animBg="1"/>
      <p:bldP spid="78" grpId="1" animBg="1"/>
      <p:bldP spid="79" grpId="0" animBg="1"/>
      <p:bldP spid="79" grpId="1" animBg="1"/>
      <p:bldP spid="81" grpId="0"/>
      <p:bldP spid="81" grpId="1"/>
      <p:bldP spid="82" grpId="0"/>
      <p:bldP spid="82" grpId="1"/>
      <p:bldP spid="87" grpId="0" animBg="1"/>
      <p:bldP spid="87" grpId="1" animBg="1"/>
      <p:bldP spid="88" grpId="0" animBg="1"/>
      <p:bldP spid="88" grpId="1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12237" y="1865564"/>
            <a:ext cx="3755775" cy="2318058"/>
            <a:chOff x="111388" y="1865342"/>
            <a:chExt cx="3756308" cy="2318387"/>
          </a:xfrm>
        </p:grpSpPr>
        <p:sp>
          <p:nvSpPr>
            <p:cNvPr id="19" name="TextBox 18"/>
            <p:cNvSpPr txBox="1"/>
            <p:nvPr/>
          </p:nvSpPr>
          <p:spPr>
            <a:xfrm>
              <a:off x="111388" y="3400694"/>
              <a:ext cx="3756308" cy="783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US" sz="2200" b="1" dirty="0">
                  <a:solidFill>
                    <a:srgbClr val="FFFFFF">
                      <a:lumMod val="50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Single platform for </a:t>
              </a:r>
              <a:br>
                <a:rPr lang="en-US" sz="2200" b="1" dirty="0">
                  <a:solidFill>
                    <a:srgbClr val="FFFFFF">
                      <a:lumMod val="50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2200" b="1" dirty="0">
                  <a:solidFill>
                    <a:srgbClr val="FFFFFF">
                      <a:lumMod val="50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overall management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1667" y="1865342"/>
              <a:ext cx="1351550" cy="1324984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242510" y="1929421"/>
            <a:ext cx="3540528" cy="2271566"/>
            <a:chOff x="4109544" y="1929207"/>
            <a:chExt cx="3541030" cy="2271889"/>
          </a:xfrm>
        </p:grpSpPr>
        <p:grpSp>
          <p:nvGrpSpPr>
            <p:cNvPr id="22" name="Group 21"/>
            <p:cNvGrpSpPr/>
            <p:nvPr/>
          </p:nvGrpSpPr>
          <p:grpSpPr>
            <a:xfrm>
              <a:off x="4109544" y="2429030"/>
              <a:ext cx="3541030" cy="1772066"/>
              <a:chOff x="4326714" y="2429030"/>
              <a:chExt cx="3541030" cy="1772066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4326714" y="3418061"/>
                <a:ext cx="3541030" cy="783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25">
                  <a:defRPr/>
                </a:pPr>
                <a:r>
                  <a:rPr lang="en-US" sz="2200" b="1" dirty="0">
                    <a:solidFill>
                      <a:srgbClr val="FFFFFF">
                        <a:lumMod val="50000"/>
                      </a:srgbClr>
                    </a:solidFill>
                    <a:latin typeface="Segoe UI" charset="0"/>
                    <a:ea typeface="Segoe UI" charset="0"/>
                    <a:cs typeface="Segoe UI" charset="0"/>
                  </a:rPr>
                  <a:t>Leverage existing management platform</a:t>
                </a:r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5846956" y="2429030"/>
                <a:ext cx="498088" cy="484284"/>
                <a:chOff x="1966913" y="3527425"/>
                <a:chExt cx="4181476" cy="4065588"/>
              </a:xfrm>
              <a:solidFill>
                <a:schemeClr val="bg1"/>
              </a:solidFill>
            </p:grpSpPr>
            <p:sp>
              <p:nvSpPr>
                <p:cNvPr id="26" name="Freeform 40"/>
                <p:cNvSpPr>
                  <a:spLocks/>
                </p:cNvSpPr>
                <p:nvPr/>
              </p:nvSpPr>
              <p:spPr bwMode="auto">
                <a:xfrm>
                  <a:off x="4478338" y="3527425"/>
                  <a:ext cx="1658938" cy="1689100"/>
                </a:xfrm>
                <a:custGeom>
                  <a:avLst/>
                  <a:gdLst>
                    <a:gd name="T0" fmla="*/ 66 w 441"/>
                    <a:gd name="T1" fmla="*/ 443 h 449"/>
                    <a:gd name="T2" fmla="*/ 86 w 441"/>
                    <a:gd name="T3" fmla="*/ 443 h 449"/>
                    <a:gd name="T4" fmla="*/ 298 w 441"/>
                    <a:gd name="T5" fmla="*/ 231 h 449"/>
                    <a:gd name="T6" fmla="*/ 322 w 441"/>
                    <a:gd name="T7" fmla="*/ 241 h 449"/>
                    <a:gd name="T8" fmla="*/ 322 w 441"/>
                    <a:gd name="T9" fmla="*/ 356 h 449"/>
                    <a:gd name="T10" fmla="*/ 336 w 441"/>
                    <a:gd name="T11" fmla="*/ 370 h 449"/>
                    <a:gd name="T12" fmla="*/ 427 w 441"/>
                    <a:gd name="T13" fmla="*/ 370 h 449"/>
                    <a:gd name="T14" fmla="*/ 441 w 441"/>
                    <a:gd name="T15" fmla="*/ 356 h 449"/>
                    <a:gd name="T16" fmla="*/ 441 w 441"/>
                    <a:gd name="T17" fmla="*/ 14 h 449"/>
                    <a:gd name="T18" fmla="*/ 427 w 441"/>
                    <a:gd name="T19" fmla="*/ 0 h 449"/>
                    <a:gd name="T20" fmla="*/ 85 w 441"/>
                    <a:gd name="T21" fmla="*/ 0 h 449"/>
                    <a:gd name="T22" fmla="*/ 71 w 441"/>
                    <a:gd name="T23" fmla="*/ 14 h 449"/>
                    <a:gd name="T24" fmla="*/ 71 w 441"/>
                    <a:gd name="T25" fmla="*/ 105 h 449"/>
                    <a:gd name="T26" fmla="*/ 85 w 441"/>
                    <a:gd name="T27" fmla="*/ 119 h 449"/>
                    <a:gd name="T28" fmla="*/ 215 w 441"/>
                    <a:gd name="T29" fmla="*/ 119 h 449"/>
                    <a:gd name="T30" fmla="*/ 225 w 441"/>
                    <a:gd name="T31" fmla="*/ 143 h 449"/>
                    <a:gd name="T32" fmla="*/ 5 w 441"/>
                    <a:gd name="T33" fmla="*/ 363 h 449"/>
                    <a:gd name="T34" fmla="*/ 5 w 441"/>
                    <a:gd name="T35" fmla="*/ 383 h 449"/>
                    <a:gd name="T36" fmla="*/ 66 w 441"/>
                    <a:gd name="T37" fmla="*/ 443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41" h="449">
                      <a:moveTo>
                        <a:pt x="66" y="443"/>
                      </a:moveTo>
                      <a:cubicBezTo>
                        <a:pt x="71" y="449"/>
                        <a:pt x="80" y="449"/>
                        <a:pt x="86" y="443"/>
                      </a:cubicBezTo>
                      <a:cubicBezTo>
                        <a:pt x="298" y="231"/>
                        <a:pt x="298" y="231"/>
                        <a:pt x="298" y="231"/>
                      </a:cubicBezTo>
                      <a:cubicBezTo>
                        <a:pt x="307" y="222"/>
                        <a:pt x="322" y="228"/>
                        <a:pt x="322" y="241"/>
                      </a:cubicBezTo>
                      <a:cubicBezTo>
                        <a:pt x="322" y="356"/>
                        <a:pt x="322" y="356"/>
                        <a:pt x="322" y="356"/>
                      </a:cubicBezTo>
                      <a:cubicBezTo>
                        <a:pt x="322" y="364"/>
                        <a:pt x="328" y="370"/>
                        <a:pt x="336" y="370"/>
                      </a:cubicBezTo>
                      <a:cubicBezTo>
                        <a:pt x="427" y="370"/>
                        <a:pt x="427" y="370"/>
                        <a:pt x="427" y="370"/>
                      </a:cubicBezTo>
                      <a:cubicBezTo>
                        <a:pt x="434" y="370"/>
                        <a:pt x="441" y="364"/>
                        <a:pt x="441" y="356"/>
                      </a:cubicBezTo>
                      <a:cubicBezTo>
                        <a:pt x="441" y="14"/>
                        <a:pt x="441" y="14"/>
                        <a:pt x="441" y="14"/>
                      </a:cubicBezTo>
                      <a:cubicBezTo>
                        <a:pt x="441" y="6"/>
                        <a:pt x="434" y="0"/>
                        <a:pt x="427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77" y="0"/>
                        <a:pt x="71" y="6"/>
                        <a:pt x="71" y="14"/>
                      </a:cubicBezTo>
                      <a:cubicBezTo>
                        <a:pt x="71" y="105"/>
                        <a:pt x="71" y="105"/>
                        <a:pt x="71" y="105"/>
                      </a:cubicBezTo>
                      <a:cubicBezTo>
                        <a:pt x="71" y="113"/>
                        <a:pt x="77" y="119"/>
                        <a:pt x="85" y="119"/>
                      </a:cubicBezTo>
                      <a:cubicBezTo>
                        <a:pt x="215" y="119"/>
                        <a:pt x="215" y="119"/>
                        <a:pt x="215" y="119"/>
                      </a:cubicBezTo>
                      <a:cubicBezTo>
                        <a:pt x="227" y="119"/>
                        <a:pt x="234" y="134"/>
                        <a:pt x="225" y="143"/>
                      </a:cubicBezTo>
                      <a:cubicBezTo>
                        <a:pt x="5" y="363"/>
                        <a:pt x="5" y="363"/>
                        <a:pt x="5" y="363"/>
                      </a:cubicBezTo>
                      <a:cubicBezTo>
                        <a:pt x="0" y="368"/>
                        <a:pt x="0" y="377"/>
                        <a:pt x="5" y="383"/>
                      </a:cubicBezTo>
                      <a:lnTo>
                        <a:pt x="66" y="44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80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27" name="Freeform 41"/>
                <p:cNvSpPr>
                  <a:spLocks/>
                </p:cNvSpPr>
                <p:nvPr/>
              </p:nvSpPr>
              <p:spPr bwMode="auto">
                <a:xfrm>
                  <a:off x="4464051" y="5934075"/>
                  <a:ext cx="1684338" cy="1658938"/>
                </a:xfrm>
                <a:custGeom>
                  <a:avLst/>
                  <a:gdLst>
                    <a:gd name="T0" fmla="*/ 434 w 448"/>
                    <a:gd name="T1" fmla="*/ 72 h 441"/>
                    <a:gd name="T2" fmla="*/ 344 w 448"/>
                    <a:gd name="T3" fmla="*/ 72 h 441"/>
                    <a:gd name="T4" fmla="*/ 330 w 448"/>
                    <a:gd name="T5" fmla="*/ 86 h 441"/>
                    <a:gd name="T6" fmla="*/ 330 w 448"/>
                    <a:gd name="T7" fmla="*/ 216 h 441"/>
                    <a:gd name="T8" fmla="*/ 306 w 448"/>
                    <a:gd name="T9" fmla="*/ 226 h 441"/>
                    <a:gd name="T10" fmla="*/ 86 w 448"/>
                    <a:gd name="T11" fmla="*/ 6 h 441"/>
                    <a:gd name="T12" fmla="*/ 66 w 448"/>
                    <a:gd name="T13" fmla="*/ 6 h 441"/>
                    <a:gd name="T14" fmla="*/ 6 w 448"/>
                    <a:gd name="T15" fmla="*/ 66 h 441"/>
                    <a:gd name="T16" fmla="*/ 6 w 448"/>
                    <a:gd name="T17" fmla="*/ 86 h 441"/>
                    <a:gd name="T18" fmla="*/ 218 w 448"/>
                    <a:gd name="T19" fmla="*/ 299 h 441"/>
                    <a:gd name="T20" fmla="*/ 208 w 448"/>
                    <a:gd name="T21" fmla="*/ 323 h 441"/>
                    <a:gd name="T22" fmla="*/ 93 w 448"/>
                    <a:gd name="T23" fmla="*/ 323 h 441"/>
                    <a:gd name="T24" fmla="*/ 79 w 448"/>
                    <a:gd name="T25" fmla="*/ 337 h 441"/>
                    <a:gd name="T26" fmla="*/ 79 w 448"/>
                    <a:gd name="T27" fmla="*/ 427 h 441"/>
                    <a:gd name="T28" fmla="*/ 93 w 448"/>
                    <a:gd name="T29" fmla="*/ 441 h 441"/>
                    <a:gd name="T30" fmla="*/ 434 w 448"/>
                    <a:gd name="T31" fmla="*/ 441 h 441"/>
                    <a:gd name="T32" fmla="*/ 448 w 448"/>
                    <a:gd name="T33" fmla="*/ 427 h 441"/>
                    <a:gd name="T34" fmla="*/ 448 w 448"/>
                    <a:gd name="T35" fmla="*/ 86 h 441"/>
                    <a:gd name="T36" fmla="*/ 434 w 448"/>
                    <a:gd name="T37" fmla="*/ 72 h 4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48" h="441">
                      <a:moveTo>
                        <a:pt x="434" y="72"/>
                      </a:moveTo>
                      <a:cubicBezTo>
                        <a:pt x="344" y="72"/>
                        <a:pt x="344" y="72"/>
                        <a:pt x="344" y="72"/>
                      </a:cubicBezTo>
                      <a:cubicBezTo>
                        <a:pt x="336" y="72"/>
                        <a:pt x="330" y="78"/>
                        <a:pt x="330" y="86"/>
                      </a:cubicBezTo>
                      <a:cubicBezTo>
                        <a:pt x="330" y="216"/>
                        <a:pt x="330" y="216"/>
                        <a:pt x="330" y="216"/>
                      </a:cubicBezTo>
                      <a:cubicBezTo>
                        <a:pt x="330" y="228"/>
                        <a:pt x="315" y="234"/>
                        <a:pt x="306" y="22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1" y="0"/>
                        <a:pt x="72" y="0"/>
                        <a:pt x="66" y="6"/>
                      </a:cubicBezTo>
                      <a:cubicBezTo>
                        <a:pt x="6" y="66"/>
                        <a:pt x="6" y="66"/>
                        <a:pt x="6" y="66"/>
                      </a:cubicBezTo>
                      <a:cubicBezTo>
                        <a:pt x="0" y="72"/>
                        <a:pt x="0" y="81"/>
                        <a:pt x="6" y="86"/>
                      </a:cubicBezTo>
                      <a:cubicBezTo>
                        <a:pt x="218" y="299"/>
                        <a:pt x="218" y="299"/>
                        <a:pt x="218" y="299"/>
                      </a:cubicBezTo>
                      <a:cubicBezTo>
                        <a:pt x="227" y="308"/>
                        <a:pt x="220" y="323"/>
                        <a:pt x="208" y="323"/>
                      </a:cubicBezTo>
                      <a:cubicBezTo>
                        <a:pt x="93" y="323"/>
                        <a:pt x="93" y="323"/>
                        <a:pt x="93" y="323"/>
                      </a:cubicBezTo>
                      <a:cubicBezTo>
                        <a:pt x="85" y="323"/>
                        <a:pt x="79" y="329"/>
                        <a:pt x="79" y="337"/>
                      </a:cubicBezTo>
                      <a:cubicBezTo>
                        <a:pt x="79" y="427"/>
                        <a:pt x="79" y="427"/>
                        <a:pt x="79" y="427"/>
                      </a:cubicBezTo>
                      <a:cubicBezTo>
                        <a:pt x="79" y="435"/>
                        <a:pt x="85" y="441"/>
                        <a:pt x="93" y="441"/>
                      </a:cubicBezTo>
                      <a:cubicBezTo>
                        <a:pt x="434" y="441"/>
                        <a:pt x="434" y="441"/>
                        <a:pt x="434" y="441"/>
                      </a:cubicBezTo>
                      <a:cubicBezTo>
                        <a:pt x="442" y="441"/>
                        <a:pt x="448" y="435"/>
                        <a:pt x="448" y="427"/>
                      </a:cubicBezTo>
                      <a:cubicBezTo>
                        <a:pt x="448" y="86"/>
                        <a:pt x="448" y="86"/>
                        <a:pt x="448" y="86"/>
                      </a:cubicBezTo>
                      <a:cubicBezTo>
                        <a:pt x="448" y="78"/>
                        <a:pt x="442" y="72"/>
                        <a:pt x="434" y="7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80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31" name="Freeform 42"/>
                <p:cNvSpPr>
                  <a:spLocks/>
                </p:cNvSpPr>
                <p:nvPr/>
              </p:nvSpPr>
              <p:spPr bwMode="auto">
                <a:xfrm>
                  <a:off x="1982788" y="5908675"/>
                  <a:ext cx="1657350" cy="1684338"/>
                </a:xfrm>
                <a:custGeom>
                  <a:avLst/>
                  <a:gdLst>
                    <a:gd name="T0" fmla="*/ 375 w 441"/>
                    <a:gd name="T1" fmla="*/ 5 h 448"/>
                    <a:gd name="T2" fmla="*/ 355 w 441"/>
                    <a:gd name="T3" fmla="*/ 5 h 448"/>
                    <a:gd name="T4" fmla="*/ 143 w 441"/>
                    <a:gd name="T5" fmla="*/ 218 h 448"/>
                    <a:gd name="T6" fmla="*/ 119 w 441"/>
                    <a:gd name="T7" fmla="*/ 208 h 448"/>
                    <a:gd name="T8" fmla="*/ 119 w 441"/>
                    <a:gd name="T9" fmla="*/ 93 h 448"/>
                    <a:gd name="T10" fmla="*/ 105 w 441"/>
                    <a:gd name="T11" fmla="*/ 79 h 448"/>
                    <a:gd name="T12" fmla="*/ 14 w 441"/>
                    <a:gd name="T13" fmla="*/ 79 h 448"/>
                    <a:gd name="T14" fmla="*/ 0 w 441"/>
                    <a:gd name="T15" fmla="*/ 93 h 448"/>
                    <a:gd name="T16" fmla="*/ 0 w 441"/>
                    <a:gd name="T17" fmla="*/ 434 h 448"/>
                    <a:gd name="T18" fmla="*/ 14 w 441"/>
                    <a:gd name="T19" fmla="*/ 448 h 448"/>
                    <a:gd name="T20" fmla="*/ 356 w 441"/>
                    <a:gd name="T21" fmla="*/ 448 h 448"/>
                    <a:gd name="T22" fmla="*/ 370 w 441"/>
                    <a:gd name="T23" fmla="*/ 434 h 448"/>
                    <a:gd name="T24" fmla="*/ 370 w 441"/>
                    <a:gd name="T25" fmla="*/ 344 h 448"/>
                    <a:gd name="T26" fmla="*/ 356 w 441"/>
                    <a:gd name="T27" fmla="*/ 330 h 448"/>
                    <a:gd name="T28" fmla="*/ 226 w 441"/>
                    <a:gd name="T29" fmla="*/ 330 h 448"/>
                    <a:gd name="T30" fmla="*/ 216 w 441"/>
                    <a:gd name="T31" fmla="*/ 306 h 448"/>
                    <a:gd name="T32" fmla="*/ 436 w 441"/>
                    <a:gd name="T33" fmla="*/ 86 h 448"/>
                    <a:gd name="T34" fmla="*/ 436 w 441"/>
                    <a:gd name="T35" fmla="*/ 66 h 448"/>
                    <a:gd name="T36" fmla="*/ 375 w 441"/>
                    <a:gd name="T37" fmla="*/ 5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41" h="448">
                      <a:moveTo>
                        <a:pt x="375" y="5"/>
                      </a:moveTo>
                      <a:cubicBezTo>
                        <a:pt x="370" y="0"/>
                        <a:pt x="361" y="0"/>
                        <a:pt x="355" y="5"/>
                      </a:cubicBezTo>
                      <a:cubicBezTo>
                        <a:pt x="143" y="218"/>
                        <a:pt x="143" y="218"/>
                        <a:pt x="143" y="218"/>
                      </a:cubicBezTo>
                      <a:cubicBezTo>
                        <a:pt x="134" y="227"/>
                        <a:pt x="119" y="220"/>
                        <a:pt x="119" y="208"/>
                      </a:cubicBezTo>
                      <a:cubicBezTo>
                        <a:pt x="119" y="93"/>
                        <a:pt x="119" y="93"/>
                        <a:pt x="119" y="93"/>
                      </a:cubicBezTo>
                      <a:cubicBezTo>
                        <a:pt x="119" y="85"/>
                        <a:pt x="112" y="79"/>
                        <a:pt x="105" y="79"/>
                      </a:cubicBezTo>
                      <a:cubicBezTo>
                        <a:pt x="14" y="79"/>
                        <a:pt x="14" y="79"/>
                        <a:pt x="14" y="79"/>
                      </a:cubicBezTo>
                      <a:cubicBezTo>
                        <a:pt x="6" y="79"/>
                        <a:pt x="0" y="85"/>
                        <a:pt x="0" y="93"/>
                      </a:cubicBezTo>
                      <a:cubicBezTo>
                        <a:pt x="0" y="434"/>
                        <a:pt x="0" y="434"/>
                        <a:pt x="0" y="434"/>
                      </a:cubicBezTo>
                      <a:cubicBezTo>
                        <a:pt x="0" y="442"/>
                        <a:pt x="6" y="448"/>
                        <a:pt x="14" y="448"/>
                      </a:cubicBezTo>
                      <a:cubicBezTo>
                        <a:pt x="356" y="448"/>
                        <a:pt x="356" y="448"/>
                        <a:pt x="356" y="448"/>
                      </a:cubicBezTo>
                      <a:cubicBezTo>
                        <a:pt x="363" y="448"/>
                        <a:pt x="370" y="442"/>
                        <a:pt x="370" y="434"/>
                      </a:cubicBezTo>
                      <a:cubicBezTo>
                        <a:pt x="370" y="344"/>
                        <a:pt x="370" y="344"/>
                        <a:pt x="370" y="344"/>
                      </a:cubicBezTo>
                      <a:cubicBezTo>
                        <a:pt x="370" y="336"/>
                        <a:pt x="363" y="330"/>
                        <a:pt x="356" y="330"/>
                      </a:cubicBezTo>
                      <a:cubicBezTo>
                        <a:pt x="226" y="330"/>
                        <a:pt x="226" y="330"/>
                        <a:pt x="226" y="330"/>
                      </a:cubicBezTo>
                      <a:cubicBezTo>
                        <a:pt x="213" y="330"/>
                        <a:pt x="207" y="315"/>
                        <a:pt x="216" y="306"/>
                      </a:cubicBezTo>
                      <a:cubicBezTo>
                        <a:pt x="436" y="86"/>
                        <a:pt x="436" y="86"/>
                        <a:pt x="436" y="86"/>
                      </a:cubicBezTo>
                      <a:cubicBezTo>
                        <a:pt x="441" y="81"/>
                        <a:pt x="441" y="72"/>
                        <a:pt x="436" y="66"/>
                      </a:cubicBezTo>
                      <a:lnTo>
                        <a:pt x="375" y="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80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32" name="Freeform 43"/>
                <p:cNvSpPr>
                  <a:spLocks/>
                </p:cNvSpPr>
                <p:nvPr/>
              </p:nvSpPr>
              <p:spPr bwMode="auto">
                <a:xfrm>
                  <a:off x="1966913" y="3527425"/>
                  <a:ext cx="1689100" cy="1658938"/>
                </a:xfrm>
                <a:custGeom>
                  <a:avLst/>
                  <a:gdLst>
                    <a:gd name="T0" fmla="*/ 231 w 449"/>
                    <a:gd name="T1" fmla="*/ 143 h 441"/>
                    <a:gd name="T2" fmla="*/ 241 w 449"/>
                    <a:gd name="T3" fmla="*/ 119 h 441"/>
                    <a:gd name="T4" fmla="*/ 356 w 449"/>
                    <a:gd name="T5" fmla="*/ 119 h 441"/>
                    <a:gd name="T6" fmla="*/ 370 w 449"/>
                    <a:gd name="T7" fmla="*/ 105 h 441"/>
                    <a:gd name="T8" fmla="*/ 370 w 449"/>
                    <a:gd name="T9" fmla="*/ 14 h 441"/>
                    <a:gd name="T10" fmla="*/ 356 w 449"/>
                    <a:gd name="T11" fmla="*/ 0 h 441"/>
                    <a:gd name="T12" fmla="*/ 14 w 449"/>
                    <a:gd name="T13" fmla="*/ 0 h 441"/>
                    <a:gd name="T14" fmla="*/ 0 w 449"/>
                    <a:gd name="T15" fmla="*/ 14 h 441"/>
                    <a:gd name="T16" fmla="*/ 0 w 449"/>
                    <a:gd name="T17" fmla="*/ 356 h 441"/>
                    <a:gd name="T18" fmla="*/ 14 w 449"/>
                    <a:gd name="T19" fmla="*/ 370 h 441"/>
                    <a:gd name="T20" fmla="*/ 105 w 449"/>
                    <a:gd name="T21" fmla="*/ 370 h 441"/>
                    <a:gd name="T22" fmla="*/ 119 w 449"/>
                    <a:gd name="T23" fmla="*/ 356 h 441"/>
                    <a:gd name="T24" fmla="*/ 119 w 449"/>
                    <a:gd name="T25" fmla="*/ 226 h 441"/>
                    <a:gd name="T26" fmla="*/ 143 w 449"/>
                    <a:gd name="T27" fmla="*/ 216 h 441"/>
                    <a:gd name="T28" fmla="*/ 363 w 449"/>
                    <a:gd name="T29" fmla="*/ 436 h 441"/>
                    <a:gd name="T30" fmla="*/ 383 w 449"/>
                    <a:gd name="T31" fmla="*/ 436 h 441"/>
                    <a:gd name="T32" fmla="*/ 443 w 449"/>
                    <a:gd name="T33" fmla="*/ 375 h 441"/>
                    <a:gd name="T34" fmla="*/ 443 w 449"/>
                    <a:gd name="T35" fmla="*/ 355 h 441"/>
                    <a:gd name="T36" fmla="*/ 231 w 449"/>
                    <a:gd name="T37" fmla="*/ 143 h 4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49" h="441">
                      <a:moveTo>
                        <a:pt x="231" y="143"/>
                      </a:moveTo>
                      <a:cubicBezTo>
                        <a:pt x="222" y="134"/>
                        <a:pt x="228" y="119"/>
                        <a:pt x="241" y="119"/>
                      </a:cubicBezTo>
                      <a:cubicBezTo>
                        <a:pt x="356" y="119"/>
                        <a:pt x="356" y="119"/>
                        <a:pt x="356" y="119"/>
                      </a:cubicBezTo>
                      <a:cubicBezTo>
                        <a:pt x="364" y="119"/>
                        <a:pt x="370" y="113"/>
                        <a:pt x="370" y="105"/>
                      </a:cubicBezTo>
                      <a:cubicBezTo>
                        <a:pt x="370" y="14"/>
                        <a:pt x="370" y="14"/>
                        <a:pt x="370" y="14"/>
                      </a:cubicBezTo>
                      <a:cubicBezTo>
                        <a:pt x="370" y="6"/>
                        <a:pt x="364" y="0"/>
                        <a:pt x="356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356"/>
                        <a:pt x="0" y="356"/>
                        <a:pt x="0" y="356"/>
                      </a:cubicBezTo>
                      <a:cubicBezTo>
                        <a:pt x="0" y="364"/>
                        <a:pt x="7" y="370"/>
                        <a:pt x="14" y="370"/>
                      </a:cubicBezTo>
                      <a:cubicBezTo>
                        <a:pt x="105" y="370"/>
                        <a:pt x="105" y="370"/>
                        <a:pt x="105" y="370"/>
                      </a:cubicBezTo>
                      <a:cubicBezTo>
                        <a:pt x="113" y="370"/>
                        <a:pt x="119" y="364"/>
                        <a:pt x="119" y="356"/>
                      </a:cubicBezTo>
                      <a:cubicBezTo>
                        <a:pt x="119" y="226"/>
                        <a:pt x="119" y="226"/>
                        <a:pt x="119" y="226"/>
                      </a:cubicBezTo>
                      <a:cubicBezTo>
                        <a:pt x="119" y="214"/>
                        <a:pt x="134" y="207"/>
                        <a:pt x="143" y="216"/>
                      </a:cubicBezTo>
                      <a:cubicBezTo>
                        <a:pt x="363" y="436"/>
                        <a:pt x="363" y="436"/>
                        <a:pt x="363" y="436"/>
                      </a:cubicBezTo>
                      <a:cubicBezTo>
                        <a:pt x="368" y="441"/>
                        <a:pt x="377" y="441"/>
                        <a:pt x="383" y="436"/>
                      </a:cubicBezTo>
                      <a:cubicBezTo>
                        <a:pt x="443" y="375"/>
                        <a:pt x="443" y="375"/>
                        <a:pt x="443" y="375"/>
                      </a:cubicBezTo>
                      <a:cubicBezTo>
                        <a:pt x="449" y="370"/>
                        <a:pt x="449" y="361"/>
                        <a:pt x="443" y="355"/>
                      </a:cubicBezTo>
                      <a:lnTo>
                        <a:pt x="231" y="14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80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33" name="Oval 44"/>
                <p:cNvSpPr>
                  <a:spLocks noChangeArrowheads="1"/>
                </p:cNvSpPr>
                <p:nvPr/>
              </p:nvSpPr>
              <p:spPr bwMode="auto">
                <a:xfrm>
                  <a:off x="3675063" y="5164138"/>
                  <a:ext cx="785813" cy="78581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80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5846" y="1929207"/>
              <a:ext cx="1189709" cy="1416584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8157536" y="1852127"/>
            <a:ext cx="3728843" cy="2332524"/>
            <a:chOff x="8157828" y="1851902"/>
            <a:chExt cx="3729372" cy="2332855"/>
          </a:xfrm>
        </p:grpSpPr>
        <p:sp>
          <p:nvSpPr>
            <p:cNvPr id="36" name="TextBox 35"/>
            <p:cNvSpPr txBox="1"/>
            <p:nvPr/>
          </p:nvSpPr>
          <p:spPr>
            <a:xfrm>
              <a:off x="8157828" y="3401722"/>
              <a:ext cx="3729372" cy="783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US" sz="2200" b="1" dirty="0">
                  <a:solidFill>
                    <a:srgbClr val="FFFFFF">
                      <a:lumMod val="50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Access anywhere with a consistent user experience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7469" y="1851902"/>
              <a:ext cx="1119523" cy="1389559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865" y="4494399"/>
            <a:ext cx="12190271" cy="2363114"/>
          </a:xfrm>
          <a:prstGeom prst="rect">
            <a:avLst/>
          </a:prstGeom>
          <a:solidFill>
            <a:srgbClr val="003D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sz="18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66576" y="5064999"/>
            <a:ext cx="3321979" cy="68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4273" indent="-194273" defTabSz="914225">
              <a:lnSpc>
                <a:spcPts val="2119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Segoe UI" charset="0"/>
                <a:ea typeface="Segoe UI" charset="0"/>
                <a:cs typeface="Segoe UI" charset="0"/>
              </a:rPr>
              <a:t>Integrate with existing systems</a:t>
            </a:r>
          </a:p>
          <a:p>
            <a:pPr marL="194273" indent="-194273" defTabSz="914225">
              <a:lnSpc>
                <a:spcPts val="2119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Segoe UI" charset="0"/>
                <a:ea typeface="Segoe UI" charset="0"/>
                <a:cs typeface="Segoe UI" charset="0"/>
              </a:rPr>
              <a:t>Connect with isolated resources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347353" y="5064999"/>
            <a:ext cx="3619696" cy="68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4273" indent="-194273" defTabSz="914225">
              <a:lnSpc>
                <a:spcPts val="2119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Segoe UI" charset="0"/>
                <a:ea typeface="Segoe UI" charset="0"/>
                <a:cs typeface="Segoe UI" charset="0"/>
              </a:rPr>
              <a:t>Control from anywhere</a:t>
            </a:r>
          </a:p>
          <a:p>
            <a:pPr marL="194273" indent="-194273" defTabSz="914225">
              <a:lnSpc>
                <a:spcPts val="2119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Segoe UI" charset="0"/>
                <a:ea typeface="Segoe UI" charset="0"/>
                <a:cs typeface="Segoe UI" charset="0"/>
              </a:rPr>
              <a:t>Consistent user interface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67437" y="5064999"/>
            <a:ext cx="2750089" cy="68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4273" indent="-194273" defTabSz="914225">
              <a:lnSpc>
                <a:spcPts val="2119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Segoe UI" charset="0"/>
                <a:ea typeface="Segoe UI" charset="0"/>
                <a:cs typeface="Segoe UI" charset="0"/>
              </a:rPr>
              <a:t>Single pane of control</a:t>
            </a:r>
          </a:p>
          <a:p>
            <a:pPr marL="194273" indent="-194273" defTabSz="914225">
              <a:lnSpc>
                <a:spcPts val="2119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Segoe UI" charset="0"/>
                <a:ea typeface="Segoe UI" charset="0"/>
                <a:cs typeface="Segoe UI" charset="0"/>
              </a:rPr>
              <a:t>Unified experience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and unified experience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0259655" y="315518"/>
            <a:ext cx="1620408" cy="1620408"/>
            <a:chOff x="7035892" y="593179"/>
            <a:chExt cx="1620638" cy="1620638"/>
          </a:xfrm>
        </p:grpSpPr>
        <p:sp>
          <p:nvSpPr>
            <p:cNvPr id="29" name="Title 17"/>
            <p:cNvSpPr txBox="1">
              <a:spLocks/>
            </p:cNvSpPr>
            <p:nvPr/>
          </p:nvSpPr>
          <p:spPr bwMode="auto">
            <a:xfrm>
              <a:off x="7207848" y="1262083"/>
              <a:ext cx="1272525" cy="262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>
              <a:lvl1pPr algn="l" defTabSz="457200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5400" kern="1200">
                  <a:solidFill>
                    <a:srgbClr val="0070C0"/>
                  </a:solidFill>
                  <a:latin typeface="Segoe UI Light"/>
                  <a:ea typeface="ＭＳ Ｐゴシック" charset="0"/>
                  <a:cs typeface="Segoe UI Light"/>
                </a:defRPr>
              </a:lvl1pPr>
              <a:lvl2pPr algn="l" defTabSz="457200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accent1"/>
                  </a:solidFill>
                  <a:latin typeface="Segoe UI Light" charset="0"/>
                  <a:ea typeface="ＭＳ Ｐゴシック" charset="0"/>
                </a:defRPr>
              </a:lvl2pPr>
              <a:lvl3pPr algn="l" defTabSz="457200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accent1"/>
                  </a:solidFill>
                  <a:latin typeface="Segoe UI Light" charset="0"/>
                  <a:ea typeface="ＭＳ Ｐゴシック" charset="0"/>
                </a:defRPr>
              </a:lvl3pPr>
              <a:lvl4pPr algn="l" defTabSz="457200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accent1"/>
                  </a:solidFill>
                  <a:latin typeface="Segoe UI Light" charset="0"/>
                  <a:ea typeface="ＭＳ Ｐゴシック" charset="0"/>
                </a:defRPr>
              </a:lvl4pPr>
              <a:lvl5pPr algn="l" defTabSz="457200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accent1"/>
                  </a:solidFill>
                  <a:latin typeface="Segoe UI Light" charset="0"/>
                  <a:ea typeface="ＭＳ Ｐゴシック" charset="0"/>
                </a:defRPr>
              </a:lvl5pPr>
              <a:lvl6pPr marL="457200" algn="l" defTabSz="457200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accent1"/>
                  </a:solidFill>
                  <a:latin typeface="Segoe UI Light" charset="0"/>
                  <a:ea typeface="ＭＳ Ｐゴシック" charset="0"/>
                </a:defRPr>
              </a:lvl6pPr>
              <a:lvl7pPr marL="914400" algn="l" defTabSz="457200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accent1"/>
                  </a:solidFill>
                  <a:latin typeface="Segoe UI Light" charset="0"/>
                  <a:ea typeface="ＭＳ Ｐゴシック" charset="0"/>
                </a:defRPr>
              </a:lvl7pPr>
              <a:lvl8pPr marL="1371600" algn="l" defTabSz="457200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accent1"/>
                  </a:solidFill>
                  <a:latin typeface="Segoe UI Light" charset="0"/>
                  <a:ea typeface="ＭＳ Ｐゴシック" charset="0"/>
                </a:defRPr>
              </a:lvl8pPr>
              <a:lvl9pPr marL="1828800" algn="l" defTabSz="457200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accent1"/>
                  </a:solidFill>
                  <a:latin typeface="Segoe UI Light" charset="0"/>
                  <a:ea typeface="ＭＳ Ｐゴシック" charset="0"/>
                </a:defRPr>
              </a:lvl9pPr>
            </a:lstStyle>
            <a:p>
              <a:pPr algn="ctr" defTabSz="91422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rgbClr val="39CEC7"/>
                  </a:solidFill>
                  <a:latin typeface="Segoe UI" charset="0"/>
                  <a:ea typeface="Segoe UI" charset="0"/>
                  <a:cs typeface="Segoe UI" charset="0"/>
                </a:rPr>
                <a:t>UNIFIED</a:t>
              </a:r>
            </a:p>
            <a:p>
              <a:pPr algn="ctr" defTabSz="91422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rgbClr val="39CEC7"/>
                  </a:solidFill>
                  <a:latin typeface="Segoe UI" charset="0"/>
                  <a:ea typeface="Segoe UI" charset="0"/>
                  <a:cs typeface="Segoe UI" charset="0"/>
                </a:rPr>
                <a:t>EXPERIENCE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7035892" y="593179"/>
              <a:ext cx="1620638" cy="1620638"/>
              <a:chOff x="12623800" y="-442913"/>
              <a:chExt cx="7750176" cy="7750176"/>
            </a:xfrm>
          </p:grpSpPr>
          <p:sp>
            <p:nvSpPr>
              <p:cNvPr id="43" name="Freeform 5"/>
              <p:cNvSpPr>
                <a:spLocks/>
              </p:cNvSpPr>
              <p:nvPr/>
            </p:nvSpPr>
            <p:spPr bwMode="auto">
              <a:xfrm>
                <a:off x="13446125" y="-442913"/>
                <a:ext cx="4133850" cy="2466975"/>
              </a:xfrm>
              <a:custGeom>
                <a:avLst/>
                <a:gdLst>
                  <a:gd name="T0" fmla="*/ 1008 w 1101"/>
                  <a:gd name="T1" fmla="*/ 95 h 657"/>
                  <a:gd name="T2" fmla="*/ 939 w 1101"/>
                  <a:gd name="T3" fmla="*/ 8 h 657"/>
                  <a:gd name="T4" fmla="*/ 915 w 1101"/>
                  <a:gd name="T5" fmla="*/ 5 h 657"/>
                  <a:gd name="T6" fmla="*/ 813 w 1101"/>
                  <a:gd name="T7" fmla="*/ 0 h 657"/>
                  <a:gd name="T8" fmla="*/ 84 w 1101"/>
                  <a:gd name="T9" fmla="*/ 302 h 657"/>
                  <a:gd name="T10" fmla="*/ 0 w 1101"/>
                  <a:gd name="T11" fmla="*/ 397 h 657"/>
                  <a:gd name="T12" fmla="*/ 87 w 1101"/>
                  <a:gd name="T13" fmla="*/ 395 h 657"/>
                  <a:gd name="T14" fmla="*/ 235 w 1101"/>
                  <a:gd name="T15" fmla="*/ 390 h 657"/>
                  <a:gd name="T16" fmla="*/ 273 w 1101"/>
                  <a:gd name="T17" fmla="*/ 534 h 657"/>
                  <a:gd name="T18" fmla="*/ 305 w 1101"/>
                  <a:gd name="T19" fmla="*/ 657 h 657"/>
                  <a:gd name="T20" fmla="*/ 813 w 1101"/>
                  <a:gd name="T21" fmla="*/ 400 h 657"/>
                  <a:gd name="T22" fmla="*/ 915 w 1101"/>
                  <a:gd name="T23" fmla="*/ 408 h 657"/>
                  <a:gd name="T24" fmla="*/ 940 w 1101"/>
                  <a:gd name="T25" fmla="*/ 413 h 657"/>
                  <a:gd name="T26" fmla="*/ 1008 w 1101"/>
                  <a:gd name="T27" fmla="*/ 327 h 657"/>
                  <a:gd name="T28" fmla="*/ 1101 w 1101"/>
                  <a:gd name="T29" fmla="*/ 211 h 657"/>
                  <a:gd name="T30" fmla="*/ 1008 w 1101"/>
                  <a:gd name="T31" fmla="*/ 9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01" h="657">
                    <a:moveTo>
                      <a:pt x="1008" y="95"/>
                    </a:moveTo>
                    <a:cubicBezTo>
                      <a:pt x="939" y="8"/>
                      <a:pt x="939" y="8"/>
                      <a:pt x="939" y="8"/>
                    </a:cubicBezTo>
                    <a:cubicBezTo>
                      <a:pt x="931" y="7"/>
                      <a:pt x="923" y="6"/>
                      <a:pt x="915" y="5"/>
                    </a:cubicBezTo>
                    <a:cubicBezTo>
                      <a:pt x="882" y="2"/>
                      <a:pt x="848" y="0"/>
                      <a:pt x="813" y="0"/>
                    </a:cubicBezTo>
                    <a:cubicBezTo>
                      <a:pt x="538" y="0"/>
                      <a:pt x="279" y="108"/>
                      <a:pt x="84" y="302"/>
                    </a:cubicBezTo>
                    <a:cubicBezTo>
                      <a:pt x="53" y="333"/>
                      <a:pt x="25" y="364"/>
                      <a:pt x="0" y="397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235" y="390"/>
                      <a:pt x="235" y="390"/>
                      <a:pt x="235" y="390"/>
                    </a:cubicBezTo>
                    <a:cubicBezTo>
                      <a:pt x="273" y="534"/>
                      <a:pt x="273" y="534"/>
                      <a:pt x="273" y="534"/>
                    </a:cubicBezTo>
                    <a:cubicBezTo>
                      <a:pt x="305" y="657"/>
                      <a:pt x="305" y="657"/>
                      <a:pt x="305" y="657"/>
                    </a:cubicBezTo>
                    <a:cubicBezTo>
                      <a:pt x="420" y="501"/>
                      <a:pt x="605" y="400"/>
                      <a:pt x="813" y="400"/>
                    </a:cubicBezTo>
                    <a:cubicBezTo>
                      <a:pt x="848" y="400"/>
                      <a:pt x="882" y="403"/>
                      <a:pt x="915" y="408"/>
                    </a:cubicBezTo>
                    <a:cubicBezTo>
                      <a:pt x="923" y="410"/>
                      <a:pt x="932" y="411"/>
                      <a:pt x="940" y="413"/>
                    </a:cubicBezTo>
                    <a:cubicBezTo>
                      <a:pt x="1008" y="327"/>
                      <a:pt x="1008" y="327"/>
                      <a:pt x="1008" y="327"/>
                    </a:cubicBezTo>
                    <a:cubicBezTo>
                      <a:pt x="1101" y="211"/>
                      <a:pt x="1101" y="211"/>
                      <a:pt x="1101" y="211"/>
                    </a:cubicBezTo>
                    <a:lnTo>
                      <a:pt x="1008" y="95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180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4" name="Freeform 6"/>
              <p:cNvSpPr>
                <a:spLocks/>
              </p:cNvSpPr>
              <p:nvPr/>
            </p:nvSpPr>
            <p:spPr bwMode="auto">
              <a:xfrm>
                <a:off x="16971963" y="-412750"/>
                <a:ext cx="3376613" cy="3992563"/>
              </a:xfrm>
              <a:custGeom>
                <a:avLst/>
                <a:gdLst>
                  <a:gd name="T0" fmla="*/ 895 w 899"/>
                  <a:gd name="T1" fmla="*/ 869 h 1063"/>
                  <a:gd name="T2" fmla="*/ 604 w 899"/>
                  <a:gd name="T3" fmla="*/ 294 h 1063"/>
                  <a:gd name="T4" fmla="*/ 0 w 899"/>
                  <a:gd name="T5" fmla="*/ 0 h 1063"/>
                  <a:gd name="T6" fmla="*/ 69 w 899"/>
                  <a:gd name="T7" fmla="*/ 87 h 1063"/>
                  <a:gd name="T8" fmla="*/ 162 w 899"/>
                  <a:gd name="T9" fmla="*/ 203 h 1063"/>
                  <a:gd name="T10" fmla="*/ 69 w 899"/>
                  <a:gd name="T11" fmla="*/ 319 h 1063"/>
                  <a:gd name="T12" fmla="*/ 1 w 899"/>
                  <a:gd name="T13" fmla="*/ 405 h 1063"/>
                  <a:gd name="T14" fmla="*/ 491 w 899"/>
                  <a:gd name="T15" fmla="*/ 887 h 1063"/>
                  <a:gd name="T16" fmla="*/ 496 w 899"/>
                  <a:gd name="T17" fmla="*/ 911 h 1063"/>
                  <a:gd name="T18" fmla="*/ 586 w 899"/>
                  <a:gd name="T19" fmla="*/ 976 h 1063"/>
                  <a:gd name="T20" fmla="*/ 706 w 899"/>
                  <a:gd name="T21" fmla="*/ 1063 h 1063"/>
                  <a:gd name="T22" fmla="*/ 818 w 899"/>
                  <a:gd name="T23" fmla="*/ 965 h 1063"/>
                  <a:gd name="T24" fmla="*/ 899 w 899"/>
                  <a:gd name="T25" fmla="*/ 895 h 1063"/>
                  <a:gd name="T26" fmla="*/ 895 w 899"/>
                  <a:gd name="T27" fmla="*/ 869 h 10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99" h="1063">
                    <a:moveTo>
                      <a:pt x="895" y="869"/>
                    </a:moveTo>
                    <a:cubicBezTo>
                      <a:pt x="862" y="652"/>
                      <a:pt x="762" y="452"/>
                      <a:pt x="604" y="294"/>
                    </a:cubicBezTo>
                    <a:cubicBezTo>
                      <a:pt x="439" y="129"/>
                      <a:pt x="228" y="27"/>
                      <a:pt x="0" y="0"/>
                    </a:cubicBezTo>
                    <a:cubicBezTo>
                      <a:pt x="69" y="87"/>
                      <a:pt x="69" y="87"/>
                      <a:pt x="69" y="87"/>
                    </a:cubicBezTo>
                    <a:cubicBezTo>
                      <a:pt x="162" y="203"/>
                      <a:pt x="162" y="203"/>
                      <a:pt x="162" y="203"/>
                    </a:cubicBezTo>
                    <a:cubicBezTo>
                      <a:pt x="69" y="319"/>
                      <a:pt x="69" y="319"/>
                      <a:pt x="69" y="319"/>
                    </a:cubicBezTo>
                    <a:cubicBezTo>
                      <a:pt x="1" y="405"/>
                      <a:pt x="1" y="405"/>
                      <a:pt x="1" y="405"/>
                    </a:cubicBezTo>
                    <a:cubicBezTo>
                      <a:pt x="245" y="455"/>
                      <a:pt x="438" y="645"/>
                      <a:pt x="491" y="887"/>
                    </a:cubicBezTo>
                    <a:cubicBezTo>
                      <a:pt x="493" y="895"/>
                      <a:pt x="495" y="903"/>
                      <a:pt x="496" y="911"/>
                    </a:cubicBezTo>
                    <a:cubicBezTo>
                      <a:pt x="586" y="976"/>
                      <a:pt x="586" y="976"/>
                      <a:pt x="586" y="976"/>
                    </a:cubicBezTo>
                    <a:cubicBezTo>
                      <a:pt x="706" y="1063"/>
                      <a:pt x="706" y="1063"/>
                      <a:pt x="706" y="1063"/>
                    </a:cubicBezTo>
                    <a:cubicBezTo>
                      <a:pt x="818" y="965"/>
                      <a:pt x="818" y="965"/>
                      <a:pt x="818" y="965"/>
                    </a:cubicBezTo>
                    <a:cubicBezTo>
                      <a:pt x="899" y="895"/>
                      <a:pt x="899" y="895"/>
                      <a:pt x="899" y="895"/>
                    </a:cubicBezTo>
                    <a:cubicBezTo>
                      <a:pt x="897" y="887"/>
                      <a:pt x="896" y="878"/>
                      <a:pt x="895" y="869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180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" name="Freeform 7"/>
              <p:cNvSpPr>
                <a:spLocks/>
              </p:cNvSpPr>
              <p:nvPr/>
            </p:nvSpPr>
            <p:spPr bwMode="auto">
              <a:xfrm>
                <a:off x="17340263" y="2947987"/>
                <a:ext cx="3033713" cy="3954463"/>
              </a:xfrm>
              <a:custGeom>
                <a:avLst/>
                <a:gdLst>
                  <a:gd name="T0" fmla="*/ 801 w 808"/>
                  <a:gd name="T1" fmla="*/ 0 h 1053"/>
                  <a:gd name="T2" fmla="*/ 720 w 808"/>
                  <a:gd name="T3" fmla="*/ 70 h 1053"/>
                  <a:gd name="T4" fmla="*/ 608 w 808"/>
                  <a:gd name="T5" fmla="*/ 168 h 1053"/>
                  <a:gd name="T6" fmla="*/ 488 w 808"/>
                  <a:gd name="T7" fmla="*/ 81 h 1053"/>
                  <a:gd name="T8" fmla="*/ 398 w 808"/>
                  <a:gd name="T9" fmla="*/ 16 h 1053"/>
                  <a:gd name="T10" fmla="*/ 408 w 808"/>
                  <a:gd name="T11" fmla="*/ 129 h 1053"/>
                  <a:gd name="T12" fmla="*/ 57 w 808"/>
                  <a:gd name="T13" fmla="*/ 696 h 1053"/>
                  <a:gd name="T14" fmla="*/ 35 w 808"/>
                  <a:gd name="T15" fmla="*/ 706 h 1053"/>
                  <a:gd name="T16" fmla="*/ 20 w 808"/>
                  <a:gd name="T17" fmla="*/ 816 h 1053"/>
                  <a:gd name="T18" fmla="*/ 0 w 808"/>
                  <a:gd name="T19" fmla="*/ 963 h 1053"/>
                  <a:gd name="T20" fmla="*/ 139 w 808"/>
                  <a:gd name="T21" fmla="*/ 1015 h 1053"/>
                  <a:gd name="T22" fmla="*/ 238 w 808"/>
                  <a:gd name="T23" fmla="*/ 1053 h 1053"/>
                  <a:gd name="T24" fmla="*/ 262 w 808"/>
                  <a:gd name="T25" fmla="*/ 1040 h 1053"/>
                  <a:gd name="T26" fmla="*/ 506 w 808"/>
                  <a:gd name="T27" fmla="*/ 859 h 1053"/>
                  <a:gd name="T28" fmla="*/ 808 w 808"/>
                  <a:gd name="T29" fmla="*/ 129 h 1053"/>
                  <a:gd name="T30" fmla="*/ 801 w 808"/>
                  <a:gd name="T31" fmla="*/ 0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8" h="1053">
                    <a:moveTo>
                      <a:pt x="801" y="0"/>
                    </a:moveTo>
                    <a:cubicBezTo>
                      <a:pt x="720" y="70"/>
                      <a:pt x="720" y="70"/>
                      <a:pt x="720" y="70"/>
                    </a:cubicBezTo>
                    <a:cubicBezTo>
                      <a:pt x="608" y="168"/>
                      <a:pt x="608" y="168"/>
                      <a:pt x="608" y="168"/>
                    </a:cubicBezTo>
                    <a:cubicBezTo>
                      <a:pt x="488" y="81"/>
                      <a:pt x="488" y="81"/>
                      <a:pt x="488" y="81"/>
                    </a:cubicBezTo>
                    <a:cubicBezTo>
                      <a:pt x="398" y="16"/>
                      <a:pt x="398" y="16"/>
                      <a:pt x="398" y="16"/>
                    </a:cubicBezTo>
                    <a:cubicBezTo>
                      <a:pt x="405" y="53"/>
                      <a:pt x="408" y="91"/>
                      <a:pt x="408" y="129"/>
                    </a:cubicBezTo>
                    <a:cubicBezTo>
                      <a:pt x="408" y="377"/>
                      <a:pt x="265" y="592"/>
                      <a:pt x="57" y="696"/>
                    </a:cubicBezTo>
                    <a:cubicBezTo>
                      <a:pt x="50" y="699"/>
                      <a:pt x="42" y="703"/>
                      <a:pt x="35" y="706"/>
                    </a:cubicBezTo>
                    <a:cubicBezTo>
                      <a:pt x="20" y="816"/>
                      <a:pt x="20" y="816"/>
                      <a:pt x="20" y="816"/>
                    </a:cubicBezTo>
                    <a:cubicBezTo>
                      <a:pt x="0" y="963"/>
                      <a:pt x="0" y="963"/>
                      <a:pt x="0" y="963"/>
                    </a:cubicBezTo>
                    <a:cubicBezTo>
                      <a:pt x="139" y="1015"/>
                      <a:pt x="139" y="1015"/>
                      <a:pt x="139" y="1015"/>
                    </a:cubicBezTo>
                    <a:cubicBezTo>
                      <a:pt x="238" y="1053"/>
                      <a:pt x="238" y="1053"/>
                      <a:pt x="238" y="1053"/>
                    </a:cubicBezTo>
                    <a:cubicBezTo>
                      <a:pt x="246" y="1049"/>
                      <a:pt x="254" y="1045"/>
                      <a:pt x="262" y="1040"/>
                    </a:cubicBezTo>
                    <a:cubicBezTo>
                      <a:pt x="351" y="993"/>
                      <a:pt x="433" y="932"/>
                      <a:pt x="506" y="859"/>
                    </a:cubicBezTo>
                    <a:cubicBezTo>
                      <a:pt x="701" y="664"/>
                      <a:pt x="808" y="405"/>
                      <a:pt x="808" y="129"/>
                    </a:cubicBezTo>
                    <a:cubicBezTo>
                      <a:pt x="808" y="86"/>
                      <a:pt x="806" y="43"/>
                      <a:pt x="801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180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6" name="Freeform 8"/>
              <p:cNvSpPr>
                <a:spLocks/>
              </p:cNvSpPr>
              <p:nvPr/>
            </p:nvSpPr>
            <p:spPr bwMode="auto">
              <a:xfrm>
                <a:off x="12995275" y="4311650"/>
                <a:ext cx="5238750" cy="2995613"/>
              </a:xfrm>
              <a:custGeom>
                <a:avLst/>
                <a:gdLst>
                  <a:gd name="T0" fmla="*/ 1296 w 1395"/>
                  <a:gd name="T1" fmla="*/ 652 h 798"/>
                  <a:gd name="T2" fmla="*/ 1157 w 1395"/>
                  <a:gd name="T3" fmla="*/ 600 h 798"/>
                  <a:gd name="T4" fmla="*/ 1177 w 1395"/>
                  <a:gd name="T5" fmla="*/ 453 h 798"/>
                  <a:gd name="T6" fmla="*/ 1192 w 1395"/>
                  <a:gd name="T7" fmla="*/ 343 h 798"/>
                  <a:gd name="T8" fmla="*/ 933 w 1395"/>
                  <a:gd name="T9" fmla="*/ 398 h 798"/>
                  <a:gd name="T10" fmla="*/ 416 w 1395"/>
                  <a:gd name="T11" fmla="*/ 130 h 798"/>
                  <a:gd name="T12" fmla="*/ 406 w 1395"/>
                  <a:gd name="T13" fmla="*/ 114 h 798"/>
                  <a:gd name="T14" fmla="*/ 296 w 1395"/>
                  <a:gd name="T15" fmla="*/ 63 h 798"/>
                  <a:gd name="T16" fmla="*/ 161 w 1395"/>
                  <a:gd name="T17" fmla="*/ 0 h 798"/>
                  <a:gd name="T18" fmla="*/ 70 w 1395"/>
                  <a:gd name="T19" fmla="*/ 118 h 798"/>
                  <a:gd name="T20" fmla="*/ 0 w 1395"/>
                  <a:gd name="T21" fmla="*/ 208 h 798"/>
                  <a:gd name="T22" fmla="*/ 10 w 1395"/>
                  <a:gd name="T23" fmla="*/ 227 h 798"/>
                  <a:gd name="T24" fmla="*/ 204 w 1395"/>
                  <a:gd name="T25" fmla="*/ 496 h 798"/>
                  <a:gd name="T26" fmla="*/ 933 w 1395"/>
                  <a:gd name="T27" fmla="*/ 798 h 798"/>
                  <a:gd name="T28" fmla="*/ 1395 w 1395"/>
                  <a:gd name="T29" fmla="*/ 690 h 798"/>
                  <a:gd name="T30" fmla="*/ 1296 w 1395"/>
                  <a:gd name="T31" fmla="*/ 652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95" h="798">
                    <a:moveTo>
                      <a:pt x="1296" y="652"/>
                    </a:moveTo>
                    <a:cubicBezTo>
                      <a:pt x="1157" y="600"/>
                      <a:pt x="1157" y="600"/>
                      <a:pt x="1157" y="600"/>
                    </a:cubicBezTo>
                    <a:cubicBezTo>
                      <a:pt x="1177" y="453"/>
                      <a:pt x="1177" y="453"/>
                      <a:pt x="1177" y="453"/>
                    </a:cubicBezTo>
                    <a:cubicBezTo>
                      <a:pt x="1192" y="343"/>
                      <a:pt x="1192" y="343"/>
                      <a:pt x="1192" y="343"/>
                    </a:cubicBezTo>
                    <a:cubicBezTo>
                      <a:pt x="1113" y="379"/>
                      <a:pt x="1026" y="398"/>
                      <a:pt x="933" y="398"/>
                    </a:cubicBezTo>
                    <a:cubicBezTo>
                      <a:pt x="720" y="398"/>
                      <a:pt x="531" y="292"/>
                      <a:pt x="416" y="130"/>
                    </a:cubicBezTo>
                    <a:cubicBezTo>
                      <a:pt x="413" y="124"/>
                      <a:pt x="409" y="119"/>
                      <a:pt x="406" y="114"/>
                    </a:cubicBezTo>
                    <a:cubicBezTo>
                      <a:pt x="296" y="63"/>
                      <a:pt x="296" y="63"/>
                      <a:pt x="296" y="63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70" y="118"/>
                      <a:pt x="70" y="118"/>
                      <a:pt x="70" y="118"/>
                    </a:cubicBezTo>
                    <a:cubicBezTo>
                      <a:pt x="0" y="208"/>
                      <a:pt x="0" y="208"/>
                      <a:pt x="0" y="208"/>
                    </a:cubicBezTo>
                    <a:cubicBezTo>
                      <a:pt x="3" y="214"/>
                      <a:pt x="6" y="221"/>
                      <a:pt x="10" y="227"/>
                    </a:cubicBezTo>
                    <a:cubicBezTo>
                      <a:pt x="59" y="326"/>
                      <a:pt x="124" y="416"/>
                      <a:pt x="204" y="496"/>
                    </a:cubicBezTo>
                    <a:cubicBezTo>
                      <a:pt x="399" y="691"/>
                      <a:pt x="658" y="798"/>
                      <a:pt x="933" y="798"/>
                    </a:cubicBezTo>
                    <a:cubicBezTo>
                      <a:pt x="1096" y="798"/>
                      <a:pt x="1254" y="761"/>
                      <a:pt x="1395" y="690"/>
                    </a:cubicBezTo>
                    <a:lnTo>
                      <a:pt x="1296" y="65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1800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7" name="Freeform 9"/>
              <p:cNvSpPr>
                <a:spLocks/>
              </p:cNvSpPr>
              <p:nvPr/>
            </p:nvSpPr>
            <p:spPr bwMode="auto">
              <a:xfrm>
                <a:off x="12623800" y="1022350"/>
                <a:ext cx="1966913" cy="4070351"/>
              </a:xfrm>
              <a:custGeom>
                <a:avLst/>
                <a:gdLst>
                  <a:gd name="T0" fmla="*/ 524 w 524"/>
                  <a:gd name="T1" fmla="*/ 267 h 1084"/>
                  <a:gd name="T2" fmla="*/ 492 w 524"/>
                  <a:gd name="T3" fmla="*/ 144 h 1084"/>
                  <a:gd name="T4" fmla="*/ 454 w 524"/>
                  <a:gd name="T5" fmla="*/ 0 h 1084"/>
                  <a:gd name="T6" fmla="*/ 306 w 524"/>
                  <a:gd name="T7" fmla="*/ 5 h 1084"/>
                  <a:gd name="T8" fmla="*/ 219 w 524"/>
                  <a:gd name="T9" fmla="*/ 7 h 1084"/>
                  <a:gd name="T10" fmla="*/ 196 w 524"/>
                  <a:gd name="T11" fmla="*/ 38 h 1084"/>
                  <a:gd name="T12" fmla="*/ 0 w 524"/>
                  <a:gd name="T13" fmla="*/ 642 h 1084"/>
                  <a:gd name="T14" fmla="*/ 99 w 524"/>
                  <a:gd name="T15" fmla="*/ 1084 h 1084"/>
                  <a:gd name="T16" fmla="*/ 169 w 524"/>
                  <a:gd name="T17" fmla="*/ 994 h 1084"/>
                  <a:gd name="T18" fmla="*/ 260 w 524"/>
                  <a:gd name="T19" fmla="*/ 876 h 1084"/>
                  <a:gd name="T20" fmla="*/ 395 w 524"/>
                  <a:gd name="T21" fmla="*/ 939 h 1084"/>
                  <a:gd name="T22" fmla="*/ 505 w 524"/>
                  <a:gd name="T23" fmla="*/ 990 h 1084"/>
                  <a:gd name="T24" fmla="*/ 400 w 524"/>
                  <a:gd name="T25" fmla="*/ 642 h 1084"/>
                  <a:gd name="T26" fmla="*/ 516 w 524"/>
                  <a:gd name="T27" fmla="*/ 278 h 1084"/>
                  <a:gd name="T28" fmla="*/ 524 w 524"/>
                  <a:gd name="T29" fmla="*/ 267 h 10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4" h="1084">
                    <a:moveTo>
                      <a:pt x="524" y="267"/>
                    </a:moveTo>
                    <a:cubicBezTo>
                      <a:pt x="492" y="144"/>
                      <a:pt x="492" y="144"/>
                      <a:pt x="492" y="144"/>
                    </a:cubicBezTo>
                    <a:cubicBezTo>
                      <a:pt x="454" y="0"/>
                      <a:pt x="454" y="0"/>
                      <a:pt x="454" y="0"/>
                    </a:cubicBezTo>
                    <a:cubicBezTo>
                      <a:pt x="306" y="5"/>
                      <a:pt x="306" y="5"/>
                      <a:pt x="306" y="5"/>
                    </a:cubicBezTo>
                    <a:cubicBezTo>
                      <a:pt x="219" y="7"/>
                      <a:pt x="219" y="7"/>
                      <a:pt x="219" y="7"/>
                    </a:cubicBezTo>
                    <a:cubicBezTo>
                      <a:pt x="211" y="17"/>
                      <a:pt x="203" y="28"/>
                      <a:pt x="196" y="38"/>
                    </a:cubicBezTo>
                    <a:cubicBezTo>
                      <a:pt x="69" y="213"/>
                      <a:pt x="0" y="422"/>
                      <a:pt x="0" y="642"/>
                    </a:cubicBezTo>
                    <a:cubicBezTo>
                      <a:pt x="0" y="797"/>
                      <a:pt x="34" y="947"/>
                      <a:pt x="99" y="1084"/>
                    </a:cubicBezTo>
                    <a:cubicBezTo>
                      <a:pt x="169" y="994"/>
                      <a:pt x="169" y="994"/>
                      <a:pt x="169" y="994"/>
                    </a:cubicBezTo>
                    <a:cubicBezTo>
                      <a:pt x="260" y="876"/>
                      <a:pt x="260" y="876"/>
                      <a:pt x="260" y="876"/>
                    </a:cubicBezTo>
                    <a:cubicBezTo>
                      <a:pt x="395" y="939"/>
                      <a:pt x="395" y="939"/>
                      <a:pt x="395" y="939"/>
                    </a:cubicBezTo>
                    <a:cubicBezTo>
                      <a:pt x="505" y="990"/>
                      <a:pt x="505" y="990"/>
                      <a:pt x="505" y="990"/>
                    </a:cubicBezTo>
                    <a:cubicBezTo>
                      <a:pt x="439" y="890"/>
                      <a:pt x="400" y="771"/>
                      <a:pt x="400" y="642"/>
                    </a:cubicBezTo>
                    <a:cubicBezTo>
                      <a:pt x="400" y="507"/>
                      <a:pt x="443" y="381"/>
                      <a:pt x="516" y="278"/>
                    </a:cubicBezTo>
                    <a:cubicBezTo>
                      <a:pt x="519" y="274"/>
                      <a:pt x="521" y="271"/>
                      <a:pt x="524" y="267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180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38" name="TextBox 29"/>
            <p:cNvSpPr txBox="1"/>
            <p:nvPr/>
          </p:nvSpPr>
          <p:spPr>
            <a:xfrm rot="20450695">
              <a:off x="7453599" y="816208"/>
              <a:ext cx="445269" cy="114178"/>
            </a:xfrm>
            <a:prstGeom prst="rect">
              <a:avLst/>
            </a:prstGeom>
            <a:noFill/>
          </p:spPr>
          <p:txBody>
            <a:bodyPr spcFirstLastPara="1" wrap="square" numCol="1" rtlCol="0">
              <a:prstTxWarp prst="textArchUp">
                <a:avLst/>
              </a:prstTxWarp>
              <a:noAutofit/>
            </a:bodyPr>
            <a:lstStyle/>
            <a:p>
              <a:pPr algn="ctr" defTabSz="914225"/>
              <a:r>
                <a:rPr lang="en-US" sz="1000" b="1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</a:rPr>
                <a:t>COLLECT AND </a:t>
              </a:r>
            </a:p>
            <a:p>
              <a:pPr algn="ctr" defTabSz="914225"/>
              <a:r>
                <a:rPr lang="en-US" sz="1000" b="1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</a:rPr>
                <a:t>INDEX DATA</a:t>
              </a:r>
              <a:endPara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9" name="TextBox 29"/>
            <p:cNvSpPr txBox="1"/>
            <p:nvPr/>
          </p:nvSpPr>
          <p:spPr>
            <a:xfrm rot="3000701">
              <a:off x="8021598" y="984828"/>
              <a:ext cx="445269" cy="114178"/>
            </a:xfrm>
            <a:prstGeom prst="rect">
              <a:avLst/>
            </a:prstGeom>
            <a:noFill/>
          </p:spPr>
          <p:txBody>
            <a:bodyPr spcFirstLastPara="1" wrap="square" numCol="1" rtlCol="0">
              <a:prstTxWarp prst="textArchUp">
                <a:avLst/>
              </a:prstTxWarp>
              <a:noAutofit/>
            </a:bodyPr>
            <a:lstStyle/>
            <a:p>
              <a:pPr algn="ctr" defTabSz="914225"/>
              <a:r>
                <a:rPr lang="en-US" sz="1000" b="1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</a:rPr>
                <a:t>SEARCH AND </a:t>
              </a:r>
            </a:p>
            <a:p>
              <a:pPr algn="ctr" defTabSz="914225"/>
              <a:r>
                <a:rPr lang="en-US" sz="1000" b="1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</a:rPr>
                <a:t>INVESTIGATE</a:t>
              </a:r>
              <a:endPara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0" name="TextBox 27"/>
            <p:cNvSpPr txBox="1"/>
            <p:nvPr/>
          </p:nvSpPr>
          <p:spPr>
            <a:xfrm rot="18280262">
              <a:off x="8082755" y="1647531"/>
              <a:ext cx="468945" cy="118796"/>
            </a:xfrm>
            <a:prstGeom prst="rect">
              <a:avLst/>
            </a:prstGeom>
            <a:noFill/>
          </p:spPr>
          <p:txBody>
            <a:bodyPr spcFirstLastPara="1" wrap="square" numCol="1" rtlCol="0">
              <a:prstTxWarp prst="textArchDown">
                <a:avLst>
                  <a:gd name="adj" fmla="val 20622710"/>
                </a:avLst>
              </a:prstTxWarp>
              <a:noAutofit/>
            </a:bodyPr>
            <a:lstStyle/>
            <a:p>
              <a:pPr algn="ctr" defTabSz="914225"/>
              <a:r>
                <a:rPr lang="en-US" sz="1000" b="1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</a:rPr>
                <a:t>CORRELATE </a:t>
              </a:r>
              <a:br>
                <a:rPr lang="en-US" sz="1000" b="1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</a:rPr>
              </a:br>
              <a:r>
                <a:rPr lang="en-US" sz="1000" b="1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</a:rPr>
                <a:t>AND ANALYZE</a:t>
              </a:r>
              <a:endPara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1" name="TextBox 27"/>
            <p:cNvSpPr txBox="1"/>
            <p:nvPr/>
          </p:nvSpPr>
          <p:spPr>
            <a:xfrm rot="1539451">
              <a:off x="7409385" y="1851828"/>
              <a:ext cx="432328" cy="109520"/>
            </a:xfrm>
            <a:prstGeom prst="rect">
              <a:avLst/>
            </a:prstGeom>
            <a:noFill/>
          </p:spPr>
          <p:txBody>
            <a:bodyPr spcFirstLastPara="1" wrap="square" numCol="1" rtlCol="0">
              <a:prstTxWarp prst="textArchDown">
                <a:avLst>
                  <a:gd name="adj" fmla="val 20622710"/>
                </a:avLst>
              </a:prstTxWarp>
              <a:noAutofit/>
            </a:bodyPr>
            <a:lstStyle/>
            <a:p>
              <a:pPr algn="ctr" defTabSz="914225"/>
              <a:r>
                <a:rPr lang="en-US" sz="1000" b="1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</a:rPr>
                <a:t>VISUALIZE</a:t>
              </a:r>
            </a:p>
            <a:p>
              <a:pPr algn="ctr" defTabSz="914225"/>
              <a:r>
                <a:rPr lang="en-US" sz="1000" b="1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</a:rPr>
                <a:t>AND REPORT</a:t>
              </a:r>
              <a:endPara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2" name="TextBox 29"/>
            <p:cNvSpPr txBox="1"/>
            <p:nvPr/>
          </p:nvSpPr>
          <p:spPr>
            <a:xfrm rot="17176231">
              <a:off x="7122197" y="1227287"/>
              <a:ext cx="399574" cy="102461"/>
            </a:xfrm>
            <a:prstGeom prst="rect">
              <a:avLst/>
            </a:prstGeom>
            <a:noFill/>
          </p:spPr>
          <p:txBody>
            <a:bodyPr spcFirstLastPara="1" wrap="square" numCol="1" rtlCol="0">
              <a:prstTxWarp prst="textArchUp">
                <a:avLst/>
              </a:prstTxWarp>
              <a:noAutofit/>
            </a:bodyPr>
            <a:lstStyle/>
            <a:p>
              <a:pPr algn="ctr" defTabSz="914225"/>
              <a:r>
                <a:rPr lang="en-US" sz="1000" b="1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</a:rPr>
                <a:t>MONITOR</a:t>
              </a:r>
            </a:p>
            <a:p>
              <a:pPr algn="ctr" defTabSz="914225"/>
              <a:r>
                <a:rPr lang="en-US" sz="1000" b="1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</a:rPr>
                <a:t>AND ALERT</a:t>
              </a:r>
            </a:p>
          </p:txBody>
        </p:sp>
      </p:grpSp>
      <p:sp>
        <p:nvSpPr>
          <p:cNvPr id="48" name="Title 17"/>
          <p:cNvSpPr txBox="1">
            <a:spLocks/>
          </p:cNvSpPr>
          <p:nvPr/>
        </p:nvSpPr>
        <p:spPr bwMode="auto">
          <a:xfrm>
            <a:off x="642399" y="1070328"/>
            <a:ext cx="10864024" cy="61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defTabSz="457112">
              <a:spcBef>
                <a:spcPts val="1200"/>
              </a:spcBef>
              <a:buClr>
                <a:srgbClr val="000000"/>
              </a:buClr>
              <a:buSzPct val="90000"/>
              <a:defRPr/>
            </a:pPr>
            <a:r>
              <a:rPr lang="en-US" sz="2157" dirty="0">
                <a:solidFill>
                  <a:srgbClr val="000000">
                    <a:lumMod val="50000"/>
                    <a:lumOff val="5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Expand your enterprise management with a consistent experience </a:t>
            </a:r>
          </a:p>
        </p:txBody>
      </p:sp>
    </p:spTree>
    <p:extLst>
      <p:ext uri="{BB962C8B-B14F-4D97-AF65-F5344CB8AC3E}">
        <p14:creationId xmlns:p14="http://schemas.microsoft.com/office/powerpoint/2010/main" val="31464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D8E1-F577-4C50-B579-E1D21317A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Monitor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1469582-E5E1-4BF0-A303-3FF00E11C24D}"/>
              </a:ext>
            </a:extLst>
          </p:cNvPr>
          <p:cNvCxnSpPr/>
          <p:nvPr/>
        </p:nvCxnSpPr>
        <p:spPr>
          <a:xfrm>
            <a:off x="3869038" y="1992035"/>
            <a:ext cx="0" cy="3943994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AAD439E-3699-482E-9F88-D70D43FC1162}"/>
              </a:ext>
            </a:extLst>
          </p:cNvPr>
          <p:cNvCxnSpPr/>
          <p:nvPr/>
        </p:nvCxnSpPr>
        <p:spPr>
          <a:xfrm>
            <a:off x="7855692" y="1992035"/>
            <a:ext cx="0" cy="3943994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DCF1B15-6F25-4F61-A976-39BD0B081BED}"/>
              </a:ext>
            </a:extLst>
          </p:cNvPr>
          <p:cNvGrpSpPr/>
          <p:nvPr/>
        </p:nvGrpSpPr>
        <p:grpSpPr>
          <a:xfrm>
            <a:off x="4398004" y="2102538"/>
            <a:ext cx="3262450" cy="3383196"/>
            <a:chOff x="4549991" y="2102538"/>
            <a:chExt cx="3262450" cy="33831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F8C974-4F4B-4901-8E19-4432EAF6C874}"/>
                </a:ext>
              </a:extLst>
            </p:cNvPr>
            <p:cNvSpPr txBox="1"/>
            <p:nvPr/>
          </p:nvSpPr>
          <p:spPr>
            <a:xfrm>
              <a:off x="4560538" y="4578563"/>
              <a:ext cx="3251903" cy="90717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Advanced diagnostics and analytics powered by machine learning capabilities 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E157E8-317D-424D-88FC-B9E69B2AABE5}"/>
                </a:ext>
              </a:extLst>
            </p:cNvPr>
            <p:cNvSpPr txBox="1"/>
            <p:nvPr/>
          </p:nvSpPr>
          <p:spPr>
            <a:xfrm>
              <a:off x="4560538" y="3766077"/>
              <a:ext cx="3181854" cy="594314"/>
            </a:xfrm>
            <a:prstGeom prst="rect">
              <a:avLst/>
            </a:prstGeom>
            <a:noFill/>
          </p:spPr>
          <p:txBody>
            <a:bodyPr wrap="square" lIns="0" tIns="143407" rIns="179259" bIns="143407" rtlCol="0" anchor="b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Data Driven Insights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1C800E-C76A-442C-948C-9560B1EB674A}"/>
                </a:ext>
              </a:extLst>
            </p:cNvPr>
            <p:cNvCxnSpPr>
              <a:cxnSpLocks/>
            </p:cNvCxnSpPr>
            <p:nvPr/>
          </p:nvCxnSpPr>
          <p:spPr>
            <a:xfrm>
              <a:off x="4549991" y="4396430"/>
              <a:ext cx="2886374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87269AF-0CE0-4D7D-84DD-FFA5336F8AAE}"/>
                </a:ext>
              </a:extLst>
            </p:cNvPr>
            <p:cNvGrpSpPr/>
            <p:nvPr/>
          </p:nvGrpSpPr>
          <p:grpSpPr>
            <a:xfrm>
              <a:off x="4744390" y="2102538"/>
              <a:ext cx="2331373" cy="1503288"/>
              <a:chOff x="4869524" y="1969229"/>
              <a:chExt cx="2331373" cy="150328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C1366E0-1469-4894-BF65-38D5927C2182}"/>
                  </a:ext>
                </a:extLst>
              </p:cNvPr>
              <p:cNvGrpSpPr/>
              <p:nvPr/>
            </p:nvGrpSpPr>
            <p:grpSpPr>
              <a:xfrm>
                <a:off x="5730878" y="2636935"/>
                <a:ext cx="730244" cy="835582"/>
                <a:chOff x="5313471" y="3064228"/>
                <a:chExt cx="293794" cy="336175"/>
              </a:xfrm>
              <a:noFill/>
            </p:grpSpPr>
            <p:sp>
              <p:nvSpPr>
                <p:cNvPr id="41" name="Freeform 5">
                  <a:extLst>
                    <a:ext uri="{FF2B5EF4-FFF2-40B4-BE49-F238E27FC236}">
                      <a16:creationId xmlns:a16="http://schemas.microsoft.com/office/drawing/2014/main" id="{322DCD2F-640C-4361-853F-4FE80617D6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61446" y="3148272"/>
                  <a:ext cx="145819" cy="252131"/>
                </a:xfrm>
                <a:custGeom>
                  <a:avLst/>
                  <a:gdLst>
                    <a:gd name="T0" fmla="*/ 0 w 374"/>
                    <a:gd name="T1" fmla="*/ 219353 h 645"/>
                    <a:gd name="T2" fmla="*/ 0 w 374"/>
                    <a:gd name="T3" fmla="*/ 658058 h 645"/>
                    <a:gd name="T4" fmla="*/ 381571 w 374"/>
                    <a:gd name="T5" fmla="*/ 437685 h 645"/>
                    <a:gd name="T6" fmla="*/ 381571 w 374"/>
                    <a:gd name="T7" fmla="*/ 0 h 645"/>
                    <a:gd name="T8" fmla="*/ 0 w 374"/>
                    <a:gd name="T9" fmla="*/ 219353 h 645"/>
                    <a:gd name="T10" fmla="*/ 0 w 374"/>
                    <a:gd name="T11" fmla="*/ 219353 h 645"/>
                    <a:gd name="T12" fmla="*/ 0 w 374"/>
                    <a:gd name="T13" fmla="*/ 219353 h 6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74" h="645">
                      <a:moveTo>
                        <a:pt x="0" y="215"/>
                      </a:moveTo>
                      <a:lnTo>
                        <a:pt x="0" y="645"/>
                      </a:lnTo>
                      <a:lnTo>
                        <a:pt x="374" y="429"/>
                      </a:lnTo>
                      <a:lnTo>
                        <a:pt x="374" y="0"/>
                      </a:lnTo>
                      <a:lnTo>
                        <a:pt x="0" y="215"/>
                      </a:lnTo>
                      <a:close/>
                    </a:path>
                  </a:pathLst>
                </a:custGeom>
                <a:grpFill/>
                <a:ln w="19050" cap="flat">
                  <a:solidFill>
                    <a:schemeClr val="tx2"/>
                  </a:solidFill>
                  <a:bevel/>
                </a:ln>
                <a:extLst/>
              </p:spPr>
              <p:txBody>
                <a:bodyPr lIns="87867" tIns="43934" rIns="87867" bIns="43934"/>
                <a:lstStyle/>
                <a:p>
                  <a:pPr marL="0" marR="0" lvl="0" indent="0" algn="l" defTabSz="913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6">
                  <a:extLst>
                    <a:ext uri="{FF2B5EF4-FFF2-40B4-BE49-F238E27FC236}">
                      <a16:creationId xmlns:a16="http://schemas.microsoft.com/office/drawing/2014/main" id="{30DBCBC5-F19F-430F-97FD-A551071C4D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71" y="3148272"/>
                  <a:ext cx="147974" cy="252131"/>
                </a:xfrm>
                <a:custGeom>
                  <a:avLst/>
                  <a:gdLst>
                    <a:gd name="T0" fmla="*/ 385652 w 378"/>
                    <a:gd name="T1" fmla="*/ 219353 h 645"/>
                    <a:gd name="T2" fmla="*/ 385652 w 378"/>
                    <a:gd name="T3" fmla="*/ 658058 h 645"/>
                    <a:gd name="T4" fmla="*/ 0 w 378"/>
                    <a:gd name="T5" fmla="*/ 437685 h 645"/>
                    <a:gd name="T6" fmla="*/ 0 w 378"/>
                    <a:gd name="T7" fmla="*/ 0 h 645"/>
                    <a:gd name="T8" fmla="*/ 385652 w 378"/>
                    <a:gd name="T9" fmla="*/ 219353 h 645"/>
                    <a:gd name="T10" fmla="*/ 385652 w 378"/>
                    <a:gd name="T11" fmla="*/ 219353 h 645"/>
                    <a:gd name="T12" fmla="*/ 385652 w 378"/>
                    <a:gd name="T13" fmla="*/ 219353 h 6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78" h="645">
                      <a:moveTo>
                        <a:pt x="378" y="215"/>
                      </a:moveTo>
                      <a:lnTo>
                        <a:pt x="378" y="645"/>
                      </a:lnTo>
                      <a:lnTo>
                        <a:pt x="0" y="429"/>
                      </a:lnTo>
                      <a:lnTo>
                        <a:pt x="0" y="0"/>
                      </a:lnTo>
                      <a:lnTo>
                        <a:pt x="378" y="215"/>
                      </a:lnTo>
                      <a:close/>
                    </a:path>
                  </a:pathLst>
                </a:custGeom>
                <a:grpFill/>
                <a:ln w="19050" cap="flat">
                  <a:solidFill>
                    <a:schemeClr val="tx2"/>
                  </a:solidFill>
                  <a:bevel/>
                </a:ln>
                <a:extLst/>
              </p:spPr>
              <p:txBody>
                <a:bodyPr lIns="87867" tIns="43934" rIns="87867" bIns="43934"/>
                <a:lstStyle/>
                <a:p>
                  <a:pPr marL="0" marR="0" lvl="0" indent="0" algn="l" defTabSz="913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7">
                  <a:extLst>
                    <a:ext uri="{FF2B5EF4-FFF2-40B4-BE49-F238E27FC236}">
                      <a16:creationId xmlns:a16="http://schemas.microsoft.com/office/drawing/2014/main" id="{1DA39958-F8DC-4468-9223-E582361874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71" y="3064228"/>
                  <a:ext cx="293793" cy="169524"/>
                </a:xfrm>
                <a:custGeom>
                  <a:avLst/>
                  <a:gdLst>
                    <a:gd name="T0" fmla="*/ 385652 w 752"/>
                    <a:gd name="T1" fmla="*/ 442787 h 434"/>
                    <a:gd name="T2" fmla="*/ 0 w 752"/>
                    <a:gd name="T3" fmla="*/ 223434 h 434"/>
                    <a:gd name="T4" fmla="*/ 385652 w 752"/>
                    <a:gd name="T5" fmla="*/ 0 h 434"/>
                    <a:gd name="T6" fmla="*/ 767223 w 752"/>
                    <a:gd name="T7" fmla="*/ 223434 h 434"/>
                    <a:gd name="T8" fmla="*/ 385652 w 752"/>
                    <a:gd name="T9" fmla="*/ 439726 h 434"/>
                    <a:gd name="T10" fmla="*/ 385652 w 752"/>
                    <a:gd name="T11" fmla="*/ 439726 h 434"/>
                    <a:gd name="T12" fmla="*/ 385652 w 752"/>
                    <a:gd name="T13" fmla="*/ 442787 h 43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752" h="434">
                      <a:moveTo>
                        <a:pt x="378" y="434"/>
                      </a:moveTo>
                      <a:lnTo>
                        <a:pt x="0" y="219"/>
                      </a:lnTo>
                      <a:lnTo>
                        <a:pt x="378" y="0"/>
                      </a:lnTo>
                      <a:lnTo>
                        <a:pt x="752" y="219"/>
                      </a:lnTo>
                      <a:lnTo>
                        <a:pt x="378" y="431"/>
                      </a:lnTo>
                      <a:lnTo>
                        <a:pt x="378" y="434"/>
                      </a:lnTo>
                      <a:close/>
                    </a:path>
                  </a:pathLst>
                </a:custGeom>
                <a:grpFill/>
                <a:ln w="19050" cap="flat">
                  <a:solidFill>
                    <a:schemeClr val="tx2"/>
                  </a:solidFill>
                  <a:bevel/>
                </a:ln>
                <a:extLst/>
              </p:spPr>
              <p:txBody>
                <a:bodyPr lIns="87867" tIns="43934" rIns="87867" bIns="43934"/>
                <a:lstStyle/>
                <a:p>
                  <a:pPr marL="0" marR="0" lvl="0" indent="0" algn="l" defTabSz="913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4" name="graph_4" title="Icon of a pie chart">
                <a:extLst>
                  <a:ext uri="{FF2B5EF4-FFF2-40B4-BE49-F238E27FC236}">
                    <a16:creationId xmlns:a16="http://schemas.microsoft.com/office/drawing/2014/main" id="{9D567842-7155-4462-91C8-F14249D030D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833620" y="2981269"/>
                <a:ext cx="367277" cy="365760"/>
              </a:xfrm>
              <a:custGeom>
                <a:avLst/>
                <a:gdLst>
                  <a:gd name="T0" fmla="*/ 310 w 334"/>
                  <a:gd name="T1" fmla="*/ 178 h 333"/>
                  <a:gd name="T2" fmla="*/ 155 w 334"/>
                  <a:gd name="T3" fmla="*/ 333 h 333"/>
                  <a:gd name="T4" fmla="*/ 0 w 334"/>
                  <a:gd name="T5" fmla="*/ 178 h 333"/>
                  <a:gd name="T6" fmla="*/ 155 w 334"/>
                  <a:gd name="T7" fmla="*/ 23 h 333"/>
                  <a:gd name="T8" fmla="*/ 155 w 334"/>
                  <a:gd name="T9" fmla="*/ 178 h 333"/>
                  <a:gd name="T10" fmla="*/ 310 w 334"/>
                  <a:gd name="T11" fmla="*/ 178 h 333"/>
                  <a:gd name="T12" fmla="*/ 334 w 334"/>
                  <a:gd name="T13" fmla="*/ 139 h 333"/>
                  <a:gd name="T14" fmla="*/ 195 w 334"/>
                  <a:gd name="T15" fmla="*/ 0 h 333"/>
                  <a:gd name="T16" fmla="*/ 195 w 334"/>
                  <a:gd name="T17" fmla="*/ 139 h 333"/>
                  <a:gd name="T18" fmla="*/ 334 w 334"/>
                  <a:gd name="T19" fmla="*/ 139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4" h="333">
                    <a:moveTo>
                      <a:pt x="310" y="178"/>
                    </a:moveTo>
                    <a:cubicBezTo>
                      <a:pt x="310" y="264"/>
                      <a:pt x="241" y="333"/>
                      <a:pt x="155" y="333"/>
                    </a:cubicBezTo>
                    <a:cubicBezTo>
                      <a:pt x="69" y="333"/>
                      <a:pt x="0" y="264"/>
                      <a:pt x="0" y="178"/>
                    </a:cubicBezTo>
                    <a:cubicBezTo>
                      <a:pt x="0" y="93"/>
                      <a:pt x="69" y="23"/>
                      <a:pt x="155" y="23"/>
                    </a:cubicBezTo>
                    <a:cubicBezTo>
                      <a:pt x="155" y="178"/>
                      <a:pt x="155" y="178"/>
                      <a:pt x="155" y="178"/>
                    </a:cubicBezTo>
                    <a:lnTo>
                      <a:pt x="310" y="178"/>
                    </a:lnTo>
                    <a:close/>
                    <a:moveTo>
                      <a:pt x="334" y="139"/>
                    </a:moveTo>
                    <a:cubicBezTo>
                      <a:pt x="334" y="62"/>
                      <a:pt x="272" y="0"/>
                      <a:pt x="195" y="0"/>
                    </a:cubicBezTo>
                    <a:cubicBezTo>
                      <a:pt x="195" y="139"/>
                      <a:pt x="195" y="139"/>
                      <a:pt x="195" y="139"/>
                    </a:cubicBezTo>
                    <a:lnTo>
                      <a:pt x="334" y="139"/>
                    </a:lnTo>
                    <a:close/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Relationship_F003" title="Icon of three boxes connected by lines">
                <a:extLst>
                  <a:ext uri="{FF2B5EF4-FFF2-40B4-BE49-F238E27FC236}">
                    <a16:creationId xmlns:a16="http://schemas.microsoft.com/office/drawing/2014/main" id="{3D90EE94-D8CA-46F5-B701-BBBCA1656C2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869524" y="2981269"/>
                <a:ext cx="391055" cy="365760"/>
              </a:xfrm>
              <a:custGeom>
                <a:avLst/>
                <a:gdLst>
                  <a:gd name="T0" fmla="*/ 3230 w 4406"/>
                  <a:gd name="T1" fmla="*/ 0 h 4121"/>
                  <a:gd name="T2" fmla="*/ 4406 w 4406"/>
                  <a:gd name="T3" fmla="*/ 0 h 4121"/>
                  <a:gd name="T4" fmla="*/ 4406 w 4406"/>
                  <a:gd name="T5" fmla="*/ 1176 h 4121"/>
                  <a:gd name="T6" fmla="*/ 3230 w 4406"/>
                  <a:gd name="T7" fmla="*/ 1176 h 4121"/>
                  <a:gd name="T8" fmla="*/ 3230 w 4406"/>
                  <a:gd name="T9" fmla="*/ 0 h 4121"/>
                  <a:gd name="T10" fmla="*/ 3230 w 4406"/>
                  <a:gd name="T11" fmla="*/ 4121 h 4121"/>
                  <a:gd name="T12" fmla="*/ 4406 w 4406"/>
                  <a:gd name="T13" fmla="*/ 4121 h 4121"/>
                  <a:gd name="T14" fmla="*/ 4406 w 4406"/>
                  <a:gd name="T15" fmla="*/ 2945 h 4121"/>
                  <a:gd name="T16" fmla="*/ 3230 w 4406"/>
                  <a:gd name="T17" fmla="*/ 2945 h 4121"/>
                  <a:gd name="T18" fmla="*/ 3230 w 4406"/>
                  <a:gd name="T19" fmla="*/ 4121 h 4121"/>
                  <a:gd name="T20" fmla="*/ 0 w 4406"/>
                  <a:gd name="T21" fmla="*/ 2653 h 4121"/>
                  <a:gd name="T22" fmla="*/ 1175 w 4406"/>
                  <a:gd name="T23" fmla="*/ 2653 h 4121"/>
                  <a:gd name="T24" fmla="*/ 1175 w 4406"/>
                  <a:gd name="T25" fmla="*/ 1477 h 4121"/>
                  <a:gd name="T26" fmla="*/ 0 w 4406"/>
                  <a:gd name="T27" fmla="*/ 1477 h 4121"/>
                  <a:gd name="T28" fmla="*/ 0 w 4406"/>
                  <a:gd name="T29" fmla="*/ 2653 h 4121"/>
                  <a:gd name="T30" fmla="*/ 1176 w 4406"/>
                  <a:gd name="T31" fmla="*/ 2062 h 4121"/>
                  <a:gd name="T32" fmla="*/ 3230 w 4406"/>
                  <a:gd name="T33" fmla="*/ 690 h 4121"/>
                  <a:gd name="T34" fmla="*/ 3230 w 4406"/>
                  <a:gd name="T35" fmla="*/ 3434 h 4121"/>
                  <a:gd name="T36" fmla="*/ 1181 w 4406"/>
                  <a:gd name="T37" fmla="*/ 2064 h 4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06" h="4121">
                    <a:moveTo>
                      <a:pt x="3230" y="0"/>
                    </a:moveTo>
                    <a:lnTo>
                      <a:pt x="4406" y="0"/>
                    </a:lnTo>
                    <a:lnTo>
                      <a:pt x="4406" y="1176"/>
                    </a:lnTo>
                    <a:lnTo>
                      <a:pt x="3230" y="1176"/>
                    </a:lnTo>
                    <a:lnTo>
                      <a:pt x="3230" y="0"/>
                    </a:lnTo>
                    <a:moveTo>
                      <a:pt x="3230" y="4121"/>
                    </a:moveTo>
                    <a:lnTo>
                      <a:pt x="4406" y="4121"/>
                    </a:lnTo>
                    <a:lnTo>
                      <a:pt x="4406" y="2945"/>
                    </a:lnTo>
                    <a:lnTo>
                      <a:pt x="3230" y="2945"/>
                    </a:lnTo>
                    <a:lnTo>
                      <a:pt x="3230" y="4121"/>
                    </a:lnTo>
                    <a:moveTo>
                      <a:pt x="0" y="2653"/>
                    </a:moveTo>
                    <a:lnTo>
                      <a:pt x="1175" y="2653"/>
                    </a:lnTo>
                    <a:lnTo>
                      <a:pt x="1175" y="1477"/>
                    </a:lnTo>
                    <a:lnTo>
                      <a:pt x="0" y="1477"/>
                    </a:lnTo>
                    <a:lnTo>
                      <a:pt x="0" y="2653"/>
                    </a:lnTo>
                    <a:moveTo>
                      <a:pt x="1176" y="2062"/>
                    </a:moveTo>
                    <a:lnTo>
                      <a:pt x="3230" y="690"/>
                    </a:lnTo>
                    <a:moveTo>
                      <a:pt x="3230" y="3434"/>
                    </a:moveTo>
                    <a:lnTo>
                      <a:pt x="1181" y="2064"/>
                    </a:ln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BarChartVertical_E9EC" title="Icon of a vertical bar graph">
                <a:extLst>
                  <a:ext uri="{FF2B5EF4-FFF2-40B4-BE49-F238E27FC236}">
                    <a16:creationId xmlns:a16="http://schemas.microsoft.com/office/drawing/2014/main" id="{903BCCBC-3231-4FED-B775-D4E42B4BA13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13163" y="1969229"/>
                <a:ext cx="365674" cy="365760"/>
              </a:xfrm>
              <a:custGeom>
                <a:avLst/>
                <a:gdLst>
                  <a:gd name="T0" fmla="*/ 630 w 4250"/>
                  <a:gd name="T1" fmla="*/ 3622 h 4251"/>
                  <a:gd name="T2" fmla="*/ 630 w 4250"/>
                  <a:gd name="T3" fmla="*/ 1102 h 4251"/>
                  <a:gd name="T4" fmla="*/ 1259 w 4250"/>
                  <a:gd name="T5" fmla="*/ 1102 h 4251"/>
                  <a:gd name="T6" fmla="*/ 1259 w 4250"/>
                  <a:gd name="T7" fmla="*/ 3622 h 4251"/>
                  <a:gd name="T8" fmla="*/ 630 w 4250"/>
                  <a:gd name="T9" fmla="*/ 3622 h 4251"/>
                  <a:gd name="T10" fmla="*/ 2519 w 4250"/>
                  <a:gd name="T11" fmla="*/ 3622 h 4251"/>
                  <a:gd name="T12" fmla="*/ 2519 w 4250"/>
                  <a:gd name="T13" fmla="*/ 1732 h 4251"/>
                  <a:gd name="T14" fmla="*/ 1889 w 4250"/>
                  <a:gd name="T15" fmla="*/ 1732 h 4251"/>
                  <a:gd name="T16" fmla="*/ 1889 w 4250"/>
                  <a:gd name="T17" fmla="*/ 3622 h 4251"/>
                  <a:gd name="T18" fmla="*/ 2519 w 4250"/>
                  <a:gd name="T19" fmla="*/ 3622 h 4251"/>
                  <a:gd name="T20" fmla="*/ 3778 w 4250"/>
                  <a:gd name="T21" fmla="*/ 3622 h 4251"/>
                  <a:gd name="T22" fmla="*/ 3778 w 4250"/>
                  <a:gd name="T23" fmla="*/ 472 h 4251"/>
                  <a:gd name="T24" fmla="*/ 3149 w 4250"/>
                  <a:gd name="T25" fmla="*/ 472 h 4251"/>
                  <a:gd name="T26" fmla="*/ 3149 w 4250"/>
                  <a:gd name="T27" fmla="*/ 3622 h 4251"/>
                  <a:gd name="T28" fmla="*/ 3778 w 4250"/>
                  <a:gd name="T29" fmla="*/ 3622 h 4251"/>
                  <a:gd name="T30" fmla="*/ 0 w 4250"/>
                  <a:gd name="T31" fmla="*/ 0 h 4251"/>
                  <a:gd name="T32" fmla="*/ 0 w 4250"/>
                  <a:gd name="T33" fmla="*/ 4251 h 4251"/>
                  <a:gd name="T34" fmla="*/ 4250 w 4250"/>
                  <a:gd name="T35" fmla="*/ 4251 h 4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50" h="4251">
                    <a:moveTo>
                      <a:pt x="630" y="3622"/>
                    </a:moveTo>
                    <a:lnTo>
                      <a:pt x="630" y="1102"/>
                    </a:lnTo>
                    <a:lnTo>
                      <a:pt x="1259" y="1102"/>
                    </a:lnTo>
                    <a:lnTo>
                      <a:pt x="1259" y="3622"/>
                    </a:lnTo>
                    <a:lnTo>
                      <a:pt x="630" y="3622"/>
                    </a:lnTo>
                    <a:moveTo>
                      <a:pt x="2519" y="3622"/>
                    </a:moveTo>
                    <a:lnTo>
                      <a:pt x="2519" y="1732"/>
                    </a:lnTo>
                    <a:lnTo>
                      <a:pt x="1889" y="1732"/>
                    </a:lnTo>
                    <a:lnTo>
                      <a:pt x="1889" y="3622"/>
                    </a:lnTo>
                    <a:lnTo>
                      <a:pt x="2519" y="3622"/>
                    </a:lnTo>
                    <a:moveTo>
                      <a:pt x="3778" y="3622"/>
                    </a:moveTo>
                    <a:lnTo>
                      <a:pt x="3778" y="472"/>
                    </a:lnTo>
                    <a:lnTo>
                      <a:pt x="3149" y="472"/>
                    </a:lnTo>
                    <a:lnTo>
                      <a:pt x="3149" y="3622"/>
                    </a:lnTo>
                    <a:lnTo>
                      <a:pt x="3778" y="3622"/>
                    </a:lnTo>
                    <a:moveTo>
                      <a:pt x="0" y="0"/>
                    </a:moveTo>
                    <a:lnTo>
                      <a:pt x="0" y="4251"/>
                    </a:lnTo>
                    <a:lnTo>
                      <a:pt x="4250" y="4251"/>
                    </a:ln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933F925-A8C8-497A-91CC-2F8973840D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410428"/>
                <a:ext cx="0" cy="45278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prstDash val="sysDot"/>
                <a:headEnd type="none" w="lg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3ECB7EB-6806-451A-A46E-400B467BF6D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648315" y="2937760"/>
                <a:ext cx="0" cy="45278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prstDash val="sysDot"/>
                <a:headEnd type="none" w="lg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7EF60087-4F09-4851-9733-12A5492A8D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6505227" y="2937759"/>
                <a:ext cx="0" cy="45278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prstDash val="sysDot"/>
                <a:headEnd type="none" w="lg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0A4D78F-19BA-4C51-BCE9-9F284A0A6E52}"/>
              </a:ext>
            </a:extLst>
          </p:cNvPr>
          <p:cNvGrpSpPr/>
          <p:nvPr/>
        </p:nvGrpSpPr>
        <p:grpSpPr>
          <a:xfrm>
            <a:off x="8359442" y="2588870"/>
            <a:ext cx="3487706" cy="2896864"/>
            <a:chOff x="8359442" y="2588870"/>
            <a:chExt cx="3487706" cy="28968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BE6473-C66E-4551-B5CD-E4D9CF814D1B}"/>
                </a:ext>
              </a:extLst>
            </p:cNvPr>
            <p:cNvSpPr txBox="1"/>
            <p:nvPr/>
          </p:nvSpPr>
          <p:spPr>
            <a:xfrm>
              <a:off x="8359443" y="4578563"/>
              <a:ext cx="3487705" cy="90717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Rich ecosystem of popular DevOps, issue management, SIEM, and ITSM tools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BD8646-3035-4850-B148-FD27FCB6BC17}"/>
                </a:ext>
              </a:extLst>
            </p:cNvPr>
            <p:cNvSpPr txBox="1"/>
            <p:nvPr/>
          </p:nvSpPr>
          <p:spPr>
            <a:xfrm>
              <a:off x="8359442" y="3766077"/>
              <a:ext cx="3081351" cy="594314"/>
            </a:xfrm>
            <a:prstGeom prst="rect">
              <a:avLst/>
            </a:prstGeom>
            <a:noFill/>
          </p:spPr>
          <p:txBody>
            <a:bodyPr wrap="square" lIns="0" tIns="143407" rIns="179259" bIns="143407" rtlCol="0" anchor="b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Workflow Integrations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05C6C7B-BDEB-4AD1-844F-CFD7CCC6967B}"/>
                </a:ext>
              </a:extLst>
            </p:cNvPr>
            <p:cNvCxnSpPr>
              <a:cxnSpLocks/>
            </p:cNvCxnSpPr>
            <p:nvPr/>
          </p:nvCxnSpPr>
          <p:spPr>
            <a:xfrm>
              <a:off x="8377560" y="4394714"/>
              <a:ext cx="2743200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D98037E-FD25-45B1-A895-354961A59814}"/>
                </a:ext>
              </a:extLst>
            </p:cNvPr>
            <p:cNvGrpSpPr/>
            <p:nvPr/>
          </p:nvGrpSpPr>
          <p:grpSpPr>
            <a:xfrm>
              <a:off x="8494676" y="2588870"/>
              <a:ext cx="2223045" cy="780540"/>
              <a:chOff x="8777522" y="2486181"/>
              <a:chExt cx="2223045" cy="780540"/>
            </a:xfrm>
          </p:grpSpPr>
          <p:sp>
            <p:nvSpPr>
              <p:cNvPr id="56" name="Org_ECA6" title="Icon of three boxes in a bracket chart">
                <a:extLst>
                  <a:ext uri="{FF2B5EF4-FFF2-40B4-BE49-F238E27FC236}">
                    <a16:creationId xmlns:a16="http://schemas.microsoft.com/office/drawing/2014/main" id="{DEC5F1A2-0D2A-48B3-8161-2BC4824520F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777522" y="2486181"/>
                <a:ext cx="780160" cy="780540"/>
              </a:xfrm>
              <a:custGeom>
                <a:avLst/>
                <a:gdLst>
                  <a:gd name="T0" fmla="*/ 1177 w 4117"/>
                  <a:gd name="T1" fmla="*/ 4119 h 4119"/>
                  <a:gd name="T2" fmla="*/ 0 w 4117"/>
                  <a:gd name="T3" fmla="*/ 4119 h 4119"/>
                  <a:gd name="T4" fmla="*/ 0 w 4117"/>
                  <a:gd name="T5" fmla="*/ 2942 h 4119"/>
                  <a:gd name="T6" fmla="*/ 1177 w 4117"/>
                  <a:gd name="T7" fmla="*/ 2942 h 4119"/>
                  <a:gd name="T8" fmla="*/ 1177 w 4117"/>
                  <a:gd name="T9" fmla="*/ 4119 h 4119"/>
                  <a:gd name="T10" fmla="*/ 4117 w 4117"/>
                  <a:gd name="T11" fmla="*/ 2942 h 4119"/>
                  <a:gd name="T12" fmla="*/ 2941 w 4117"/>
                  <a:gd name="T13" fmla="*/ 2942 h 4119"/>
                  <a:gd name="T14" fmla="*/ 2941 w 4117"/>
                  <a:gd name="T15" fmla="*/ 4119 h 4119"/>
                  <a:gd name="T16" fmla="*/ 4117 w 4117"/>
                  <a:gd name="T17" fmla="*/ 4119 h 4119"/>
                  <a:gd name="T18" fmla="*/ 4117 w 4117"/>
                  <a:gd name="T19" fmla="*/ 2942 h 4119"/>
                  <a:gd name="T20" fmla="*/ 2647 w 4117"/>
                  <a:gd name="T21" fmla="*/ 0 h 4119"/>
                  <a:gd name="T22" fmla="*/ 1471 w 4117"/>
                  <a:gd name="T23" fmla="*/ 0 h 4119"/>
                  <a:gd name="T24" fmla="*/ 1471 w 4117"/>
                  <a:gd name="T25" fmla="*/ 1177 h 4119"/>
                  <a:gd name="T26" fmla="*/ 2647 w 4117"/>
                  <a:gd name="T27" fmla="*/ 1177 h 4119"/>
                  <a:gd name="T28" fmla="*/ 2647 w 4117"/>
                  <a:gd name="T29" fmla="*/ 0 h 4119"/>
                  <a:gd name="T30" fmla="*/ 2059 w 4117"/>
                  <a:gd name="T31" fmla="*/ 1177 h 4119"/>
                  <a:gd name="T32" fmla="*/ 2059 w 4117"/>
                  <a:gd name="T33" fmla="*/ 2060 h 4119"/>
                  <a:gd name="T34" fmla="*/ 3529 w 4117"/>
                  <a:gd name="T35" fmla="*/ 2942 h 4119"/>
                  <a:gd name="T36" fmla="*/ 3529 w 4117"/>
                  <a:gd name="T37" fmla="*/ 2060 h 4119"/>
                  <a:gd name="T38" fmla="*/ 588 w 4117"/>
                  <a:gd name="T39" fmla="*/ 2060 h 4119"/>
                  <a:gd name="T40" fmla="*/ 588 w 4117"/>
                  <a:gd name="T41" fmla="*/ 2942 h 4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17" h="4119">
                    <a:moveTo>
                      <a:pt x="1177" y="4119"/>
                    </a:moveTo>
                    <a:lnTo>
                      <a:pt x="0" y="4119"/>
                    </a:lnTo>
                    <a:lnTo>
                      <a:pt x="0" y="2942"/>
                    </a:lnTo>
                    <a:lnTo>
                      <a:pt x="1177" y="2942"/>
                    </a:lnTo>
                    <a:lnTo>
                      <a:pt x="1177" y="4119"/>
                    </a:lnTo>
                    <a:moveTo>
                      <a:pt x="4117" y="2942"/>
                    </a:moveTo>
                    <a:lnTo>
                      <a:pt x="2941" y="2942"/>
                    </a:lnTo>
                    <a:lnTo>
                      <a:pt x="2941" y="4119"/>
                    </a:lnTo>
                    <a:lnTo>
                      <a:pt x="4117" y="4119"/>
                    </a:lnTo>
                    <a:lnTo>
                      <a:pt x="4117" y="2942"/>
                    </a:lnTo>
                    <a:moveTo>
                      <a:pt x="2647" y="0"/>
                    </a:moveTo>
                    <a:lnTo>
                      <a:pt x="1471" y="0"/>
                    </a:lnTo>
                    <a:lnTo>
                      <a:pt x="1471" y="1177"/>
                    </a:lnTo>
                    <a:lnTo>
                      <a:pt x="2647" y="1177"/>
                    </a:lnTo>
                    <a:lnTo>
                      <a:pt x="2647" y="0"/>
                    </a:lnTo>
                    <a:moveTo>
                      <a:pt x="2059" y="1177"/>
                    </a:moveTo>
                    <a:lnTo>
                      <a:pt x="2059" y="2060"/>
                    </a:lnTo>
                    <a:moveTo>
                      <a:pt x="3529" y="2942"/>
                    </a:moveTo>
                    <a:lnTo>
                      <a:pt x="3529" y="2060"/>
                    </a:lnTo>
                    <a:lnTo>
                      <a:pt x="588" y="2060"/>
                    </a:lnTo>
                    <a:lnTo>
                      <a:pt x="588" y="2942"/>
                    </a:ln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Org_ECA6" title="Icon of three boxes in a bracket chart">
                <a:extLst>
                  <a:ext uri="{FF2B5EF4-FFF2-40B4-BE49-F238E27FC236}">
                    <a16:creationId xmlns:a16="http://schemas.microsoft.com/office/drawing/2014/main" id="{A7716647-1A43-48CC-9197-F032C7F9D9B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220407" y="2486181"/>
                <a:ext cx="780160" cy="780540"/>
              </a:xfrm>
              <a:custGeom>
                <a:avLst/>
                <a:gdLst>
                  <a:gd name="T0" fmla="*/ 1177 w 4117"/>
                  <a:gd name="T1" fmla="*/ 4119 h 4119"/>
                  <a:gd name="T2" fmla="*/ 0 w 4117"/>
                  <a:gd name="T3" fmla="*/ 4119 h 4119"/>
                  <a:gd name="T4" fmla="*/ 0 w 4117"/>
                  <a:gd name="T5" fmla="*/ 2942 h 4119"/>
                  <a:gd name="T6" fmla="*/ 1177 w 4117"/>
                  <a:gd name="T7" fmla="*/ 2942 h 4119"/>
                  <a:gd name="T8" fmla="*/ 1177 w 4117"/>
                  <a:gd name="T9" fmla="*/ 4119 h 4119"/>
                  <a:gd name="T10" fmla="*/ 4117 w 4117"/>
                  <a:gd name="T11" fmla="*/ 2942 h 4119"/>
                  <a:gd name="T12" fmla="*/ 2941 w 4117"/>
                  <a:gd name="T13" fmla="*/ 2942 h 4119"/>
                  <a:gd name="T14" fmla="*/ 2941 w 4117"/>
                  <a:gd name="T15" fmla="*/ 4119 h 4119"/>
                  <a:gd name="T16" fmla="*/ 4117 w 4117"/>
                  <a:gd name="T17" fmla="*/ 4119 h 4119"/>
                  <a:gd name="T18" fmla="*/ 4117 w 4117"/>
                  <a:gd name="T19" fmla="*/ 2942 h 4119"/>
                  <a:gd name="T20" fmla="*/ 2647 w 4117"/>
                  <a:gd name="T21" fmla="*/ 0 h 4119"/>
                  <a:gd name="T22" fmla="*/ 1471 w 4117"/>
                  <a:gd name="T23" fmla="*/ 0 h 4119"/>
                  <a:gd name="T24" fmla="*/ 1471 w 4117"/>
                  <a:gd name="T25" fmla="*/ 1177 h 4119"/>
                  <a:gd name="T26" fmla="*/ 2647 w 4117"/>
                  <a:gd name="T27" fmla="*/ 1177 h 4119"/>
                  <a:gd name="T28" fmla="*/ 2647 w 4117"/>
                  <a:gd name="T29" fmla="*/ 0 h 4119"/>
                  <a:gd name="T30" fmla="*/ 2059 w 4117"/>
                  <a:gd name="T31" fmla="*/ 1177 h 4119"/>
                  <a:gd name="T32" fmla="*/ 2059 w 4117"/>
                  <a:gd name="T33" fmla="*/ 2060 h 4119"/>
                  <a:gd name="T34" fmla="*/ 3529 w 4117"/>
                  <a:gd name="T35" fmla="*/ 2942 h 4119"/>
                  <a:gd name="T36" fmla="*/ 3529 w 4117"/>
                  <a:gd name="T37" fmla="*/ 2060 h 4119"/>
                  <a:gd name="T38" fmla="*/ 588 w 4117"/>
                  <a:gd name="T39" fmla="*/ 2060 h 4119"/>
                  <a:gd name="T40" fmla="*/ 588 w 4117"/>
                  <a:gd name="T41" fmla="*/ 2942 h 4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17" h="4119">
                    <a:moveTo>
                      <a:pt x="1177" y="4119"/>
                    </a:moveTo>
                    <a:lnTo>
                      <a:pt x="0" y="4119"/>
                    </a:lnTo>
                    <a:lnTo>
                      <a:pt x="0" y="2942"/>
                    </a:lnTo>
                    <a:lnTo>
                      <a:pt x="1177" y="2942"/>
                    </a:lnTo>
                    <a:lnTo>
                      <a:pt x="1177" y="4119"/>
                    </a:lnTo>
                    <a:moveTo>
                      <a:pt x="4117" y="2942"/>
                    </a:moveTo>
                    <a:lnTo>
                      <a:pt x="2941" y="2942"/>
                    </a:lnTo>
                    <a:lnTo>
                      <a:pt x="2941" y="4119"/>
                    </a:lnTo>
                    <a:lnTo>
                      <a:pt x="4117" y="4119"/>
                    </a:lnTo>
                    <a:lnTo>
                      <a:pt x="4117" y="2942"/>
                    </a:lnTo>
                    <a:moveTo>
                      <a:pt x="2647" y="0"/>
                    </a:moveTo>
                    <a:lnTo>
                      <a:pt x="1471" y="0"/>
                    </a:lnTo>
                    <a:lnTo>
                      <a:pt x="1471" y="1177"/>
                    </a:lnTo>
                    <a:lnTo>
                      <a:pt x="2647" y="1177"/>
                    </a:lnTo>
                    <a:lnTo>
                      <a:pt x="2647" y="0"/>
                    </a:lnTo>
                    <a:moveTo>
                      <a:pt x="2059" y="1177"/>
                    </a:moveTo>
                    <a:lnTo>
                      <a:pt x="2059" y="2060"/>
                    </a:lnTo>
                    <a:moveTo>
                      <a:pt x="3529" y="2942"/>
                    </a:moveTo>
                    <a:lnTo>
                      <a:pt x="3529" y="2060"/>
                    </a:lnTo>
                    <a:lnTo>
                      <a:pt x="588" y="2060"/>
                    </a:lnTo>
                    <a:lnTo>
                      <a:pt x="588" y="2942"/>
                    </a:ln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11BEC421-D2F0-46F5-9C1F-D3BFBA04E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1331" y="2607707"/>
                <a:ext cx="855427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prstDash val="sysDot"/>
                <a:headEnd type="arrow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DC51D4B-C024-4709-AEAD-55CBD1BC2F8F}"/>
              </a:ext>
            </a:extLst>
          </p:cNvPr>
          <p:cNvGrpSpPr/>
          <p:nvPr/>
        </p:nvGrpSpPr>
        <p:grpSpPr>
          <a:xfrm>
            <a:off x="585446" y="2250396"/>
            <a:ext cx="3093135" cy="3235338"/>
            <a:chOff x="414640" y="2250396"/>
            <a:chExt cx="3093135" cy="32353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4C217C-5453-477C-8114-4AECCAB490A8}"/>
                </a:ext>
              </a:extLst>
            </p:cNvPr>
            <p:cNvSpPr txBox="1"/>
            <p:nvPr/>
          </p:nvSpPr>
          <p:spPr>
            <a:xfrm>
              <a:off x="426424" y="4578563"/>
              <a:ext cx="2714836" cy="90717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 common platform for all metrics, logs and other monitoring telemetry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5F25B3-D609-4D9A-A3CA-B1979DFA1B42}"/>
                </a:ext>
              </a:extLst>
            </p:cNvPr>
            <p:cNvSpPr txBox="1"/>
            <p:nvPr/>
          </p:nvSpPr>
          <p:spPr>
            <a:xfrm>
              <a:off x="426424" y="3770321"/>
              <a:ext cx="3081351" cy="594314"/>
            </a:xfrm>
            <a:prstGeom prst="rect">
              <a:avLst/>
            </a:prstGeom>
            <a:noFill/>
          </p:spPr>
          <p:txBody>
            <a:bodyPr wrap="square" lIns="0" tIns="143407" rIns="179259" bIns="143407" rtlCol="0" anchor="b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Unified Monitoring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21CDF79-7FB2-487F-9CBC-3E37A8782BD8}"/>
                </a:ext>
              </a:extLst>
            </p:cNvPr>
            <p:cNvCxnSpPr>
              <a:cxnSpLocks/>
            </p:cNvCxnSpPr>
            <p:nvPr/>
          </p:nvCxnSpPr>
          <p:spPr>
            <a:xfrm>
              <a:off x="426424" y="4396430"/>
              <a:ext cx="2743200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ECB865C-401A-42F2-B8AF-0FD632DD4C9E}"/>
                </a:ext>
              </a:extLst>
            </p:cNvPr>
            <p:cNvGrpSpPr/>
            <p:nvPr/>
          </p:nvGrpSpPr>
          <p:grpSpPr>
            <a:xfrm>
              <a:off x="414640" y="2250396"/>
              <a:ext cx="2502524" cy="1369979"/>
              <a:chOff x="414640" y="2102538"/>
              <a:chExt cx="2502524" cy="136997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9207B4F-9E30-4336-91F8-2E402BE43C30}"/>
                  </a:ext>
                </a:extLst>
              </p:cNvPr>
              <p:cNvGrpSpPr/>
              <p:nvPr/>
            </p:nvGrpSpPr>
            <p:grpSpPr>
              <a:xfrm>
                <a:off x="722716" y="2336422"/>
                <a:ext cx="1886369" cy="747947"/>
                <a:chOff x="879052" y="2315853"/>
                <a:chExt cx="1886369" cy="74794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E47A993-7660-4389-A05F-EA259C71BF39}"/>
                    </a:ext>
                  </a:extLst>
                </p:cNvPr>
                <p:cNvGrpSpPr/>
                <p:nvPr/>
              </p:nvGrpSpPr>
              <p:grpSpPr>
                <a:xfrm>
                  <a:off x="879052" y="2315853"/>
                  <a:ext cx="720337" cy="747947"/>
                  <a:chOff x="4783808" y="2346746"/>
                  <a:chExt cx="734781" cy="762945"/>
                </a:xfrm>
              </p:grpSpPr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4D18D54F-F79A-4E9B-9C18-EBCBBF4B7FDD}"/>
                      </a:ext>
                    </a:extLst>
                  </p:cNvPr>
                  <p:cNvSpPr txBox="1"/>
                  <p:nvPr/>
                </p:nvSpPr>
                <p:spPr>
                  <a:xfrm>
                    <a:off x="4820952" y="2526117"/>
                    <a:ext cx="660493" cy="350796"/>
                  </a:xfrm>
                  <a:prstGeom prst="rect">
                    <a:avLst/>
                  </a:prstGeom>
                  <a:noFill/>
                </p:spPr>
                <p:txBody>
                  <a:bodyPr wrap="none" lIns="89642" tIns="89642" rIns="89642" bIns="89642" rtlCol="0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588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76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+mn-cs"/>
                      </a:rPr>
                      <a:t>Metrics</a:t>
                    </a:r>
                  </a:p>
                </p:txBody>
              </p:sp>
              <p:sp>
                <p:nvSpPr>
                  <p:cNvPr id="31" name="Cylinder 30">
                    <a:extLst>
                      <a:ext uri="{FF2B5EF4-FFF2-40B4-BE49-F238E27FC236}">
                        <a16:creationId xmlns:a16="http://schemas.microsoft.com/office/drawing/2014/main" id="{17E86B46-D05F-497D-9219-813BD3E3A4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3808" y="2346746"/>
                    <a:ext cx="734781" cy="762945"/>
                  </a:xfrm>
                  <a:prstGeom prst="can">
                    <a:avLst/>
                  </a:prstGeom>
                  <a:noFill/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10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3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99BA7B90-E24C-43D1-BBFB-680E94A62F0F}"/>
                    </a:ext>
                  </a:extLst>
                </p:cNvPr>
                <p:cNvGrpSpPr/>
                <p:nvPr/>
              </p:nvGrpSpPr>
              <p:grpSpPr>
                <a:xfrm>
                  <a:off x="2045084" y="2315853"/>
                  <a:ext cx="720337" cy="747947"/>
                  <a:chOff x="4783808" y="3630261"/>
                  <a:chExt cx="734781" cy="762945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4752B47-740A-48AD-B40C-7D59E29A674B}"/>
                      </a:ext>
                    </a:extLst>
                  </p:cNvPr>
                  <p:cNvSpPr txBox="1"/>
                  <p:nvPr/>
                </p:nvSpPr>
                <p:spPr>
                  <a:xfrm>
                    <a:off x="4895350" y="3801850"/>
                    <a:ext cx="511694" cy="350796"/>
                  </a:xfrm>
                  <a:prstGeom prst="rect">
                    <a:avLst/>
                  </a:prstGeom>
                  <a:noFill/>
                </p:spPr>
                <p:txBody>
                  <a:bodyPr wrap="none" lIns="89642" tIns="89642" rIns="89642" bIns="89642" rtlCol="0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588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76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+mn-cs"/>
                      </a:rPr>
                      <a:t>Logs</a:t>
                    </a:r>
                  </a:p>
                </p:txBody>
              </p:sp>
              <p:sp>
                <p:nvSpPr>
                  <p:cNvPr id="20" name="Cylinder 19">
                    <a:extLst>
                      <a:ext uri="{FF2B5EF4-FFF2-40B4-BE49-F238E27FC236}">
                        <a16:creationId xmlns:a16="http://schemas.microsoft.com/office/drawing/2014/main" id="{28117338-EE2A-4381-AD6D-2291B0C9E3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3808" y="3630261"/>
                    <a:ext cx="734781" cy="762945"/>
                  </a:xfrm>
                  <a:prstGeom prst="can">
                    <a:avLst/>
                  </a:prstGeom>
                  <a:noFill/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10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3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5381A7B-D8D0-4E9A-BD8D-C57BBC2C2E14}"/>
                  </a:ext>
                </a:extLst>
              </p:cNvPr>
              <p:cNvGrpSpPr/>
              <p:nvPr/>
            </p:nvGrpSpPr>
            <p:grpSpPr>
              <a:xfrm rot="10800000">
                <a:off x="414640" y="2102538"/>
                <a:ext cx="2502524" cy="1235022"/>
                <a:chOff x="5495147" y="2105477"/>
                <a:chExt cx="3516773" cy="1225371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0CE3688B-8673-4E18-BDC0-C296E82BDA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23118" y="2105477"/>
                  <a:ext cx="988802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C2F4380B-4BBE-4D64-9513-D3CA027EE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5147" y="2105478"/>
                  <a:ext cx="930673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2E4C5ACD-8457-4B6D-BD20-6C9C093C2E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5147" y="3330848"/>
                  <a:ext cx="3516773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53D00478-5230-443B-97F0-CFB6F2B796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11920" y="2105477"/>
                  <a:ext cx="0" cy="1225371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884E5F43-20FB-47BF-943B-97566C2BB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5148" y="2105478"/>
                  <a:ext cx="0" cy="1217113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31E05B-6620-466A-AB92-8B8CB375C499}"/>
                  </a:ext>
                </a:extLst>
              </p:cNvPr>
              <p:cNvSpPr txBox="1"/>
              <p:nvPr/>
            </p:nvSpPr>
            <p:spPr>
              <a:xfrm>
                <a:off x="973852" y="3191948"/>
                <a:ext cx="1384098" cy="28056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91440" tIns="44821" rIns="91440" bIns="44821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1200" cap="none" spc="0" normalizeH="0" baseline="0" noProof="0">
                    <a:ln>
                      <a:noFill/>
                    </a:ln>
                    <a:solidFill>
                      <a:srgbClr val="0D0D0D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Common Store</a:t>
                </a:r>
              </a:p>
            </p:txBody>
          </p:sp>
        </p:grp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94EEF2C9-CCBD-44AA-B0A6-87E51DB6040D}"/>
              </a:ext>
            </a:extLst>
          </p:cNvPr>
          <p:cNvSpPr txBox="1"/>
          <p:nvPr/>
        </p:nvSpPr>
        <p:spPr>
          <a:xfrm>
            <a:off x="588263" y="1052310"/>
            <a:ext cx="10608804" cy="433965"/>
          </a:xfrm>
          <a:prstGeom prst="rect">
            <a:avLst/>
          </a:prstGeom>
          <a:noFill/>
        </p:spPr>
        <p:txBody>
          <a:bodyPr wrap="square" lIns="0" tIns="91440" rIns="91440" bIns="91440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506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Full observability for your infra, app and network</a:t>
            </a:r>
          </a:p>
        </p:txBody>
      </p:sp>
      <p:pic>
        <p:nvPicPr>
          <p:cNvPr id="49" name="Picture 4" descr="Azure Monitor">
            <a:extLst>
              <a:ext uri="{FF2B5EF4-FFF2-40B4-BE49-F238E27FC236}">
                <a16:creationId xmlns:a16="http://schemas.microsoft.com/office/drawing/2014/main" id="{93BF602F-7CD4-4D3F-84DB-F9C6FCC80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6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37">
            <a:extLst>
              <a:ext uri="{FF2B5EF4-FFF2-40B4-BE49-F238E27FC236}">
                <a16:creationId xmlns:a16="http://schemas.microsoft.com/office/drawing/2014/main" id="{5F00BFC9-5C84-4672-A84A-BEAFE6CC3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76" y="4210401"/>
            <a:ext cx="11749904" cy="512893"/>
          </a:xfrm>
          <a:prstGeom prst="rect">
            <a:avLst/>
          </a:prstGeom>
          <a:solidFill>
            <a:srgbClr val="2F2C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algn="ctr" defTabSz="9136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800" dirty="0">
                <a:solidFill>
                  <a:srgbClr val="FFFFFF"/>
                </a:solidFill>
                <a:latin typeface="Segoe UI Light" panose="020B0502040204020203" pitchFamily="34" charset="0"/>
              </a:rPr>
              <a:t>Solutions</a:t>
            </a:r>
            <a:endParaRPr lang="en-US" altLang="en-US" sz="28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" name="Rectangle 38">
            <a:extLst>
              <a:ext uri="{FF2B5EF4-FFF2-40B4-BE49-F238E27FC236}">
                <a16:creationId xmlns:a16="http://schemas.microsoft.com/office/drawing/2014/main" id="{8193B7A8-165E-4076-874C-1A608A5BD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51" y="4723297"/>
            <a:ext cx="11749904" cy="1555863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56" tIns="36556" rIns="36556" bIns="36556" numCol="5" anchor="t" anchorCtr="0" compatLnSpc="1">
            <a:prstTxWarp prst="textNoShape">
              <a:avLst/>
            </a:prstTxWarp>
          </a:bodyPr>
          <a:lstStyle/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Security &amp; Audit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Antimalware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Activity Logs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Update Management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Automation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Change Tracking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Wire Data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Network Performance Monitoring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Office 365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SQL Analytics</a:t>
            </a:r>
            <a:endParaRPr lang="en-US" sz="1400" dirty="0">
              <a:solidFill>
                <a:schemeClr val="accent4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Containers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Upgrade Compliance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Upgrade Readiness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Device Health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Service Map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Alert Management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Capacity Management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HD Insights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Assessment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 Assessment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Assessment Plus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Exchange Assessment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 Assessment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VMWare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Gateway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NSG Analytics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Key Vault Analytics</a:t>
            </a:r>
          </a:p>
          <a:p>
            <a:pPr defTabSz="913841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MORE….</a:t>
            </a:r>
          </a:p>
          <a:p>
            <a:pPr defTabSz="913841">
              <a:defRPr/>
            </a:pPr>
            <a:endParaRPr lang="en-US" sz="1400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9A68E-98B2-4B67-97FC-53574DCD9729}"/>
              </a:ext>
            </a:extLst>
          </p:cNvPr>
          <p:cNvSpPr txBox="1"/>
          <p:nvPr/>
        </p:nvSpPr>
        <p:spPr>
          <a:xfrm>
            <a:off x="11478052" y="5813862"/>
            <a:ext cx="452239" cy="531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16">
              <a:defRPr/>
            </a:pPr>
            <a:r>
              <a:rPr lang="en-US" sz="2800" dirty="0">
                <a:solidFill>
                  <a:srgbClr val="FFFFFF"/>
                </a:solidFill>
                <a:latin typeface="Segoe UI"/>
              </a:rPr>
              <a:t>…</a:t>
            </a:r>
          </a:p>
        </p:txBody>
      </p:sp>
      <p:sp>
        <p:nvSpPr>
          <p:cNvPr id="47" name="Text Box 37">
            <a:extLst>
              <a:ext uri="{FF2B5EF4-FFF2-40B4-BE49-F238E27FC236}">
                <a16:creationId xmlns:a16="http://schemas.microsoft.com/office/drawing/2014/main" id="{700DEE7C-7E23-49CA-8251-3368F2496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55" y="1636150"/>
            <a:ext cx="3835564" cy="513039"/>
          </a:xfrm>
          <a:prstGeom prst="rect">
            <a:avLst/>
          </a:prstGeom>
          <a:solidFill>
            <a:srgbClr val="2F2C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algn="ctr" defTabSz="91404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800" dirty="0">
                <a:solidFill>
                  <a:srgbClr val="FFFFFF"/>
                </a:solidFill>
                <a:latin typeface="Segoe UI Light" panose="020B0502040204020203" pitchFamily="34" charset="0"/>
              </a:rPr>
              <a:t>Exploration</a:t>
            </a:r>
            <a:endParaRPr lang="en-US" altLang="en-US" sz="28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8" name="Rectangle 38">
            <a:extLst>
              <a:ext uri="{FF2B5EF4-FFF2-40B4-BE49-F238E27FC236}">
                <a16:creationId xmlns:a16="http://schemas.microsoft.com/office/drawing/2014/main" id="{82861893-5DD1-414B-9B45-50D0409A0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355" y="2149192"/>
            <a:ext cx="3835564" cy="1556304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18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9" name="Text Box 23">
            <a:extLst>
              <a:ext uri="{FF2B5EF4-FFF2-40B4-BE49-F238E27FC236}">
                <a16:creationId xmlns:a16="http://schemas.microsoft.com/office/drawing/2014/main" id="{4A6E8DA0-4BAD-4B09-B0E1-8B01CEF51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1302" y="1636152"/>
            <a:ext cx="3847346" cy="512740"/>
          </a:xfrm>
          <a:prstGeom prst="rect">
            <a:avLst/>
          </a:prstGeom>
          <a:solidFill>
            <a:srgbClr val="2F2C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algn="ctr" defTabSz="91404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800" dirty="0">
                <a:solidFill>
                  <a:srgbClr val="FFFFFF"/>
                </a:solidFill>
                <a:latin typeface="Segoe UI Light" panose="020B0502040204020203" pitchFamily="34" charset="0"/>
              </a:rPr>
              <a:t>Export &amp; Correlation</a:t>
            </a:r>
            <a:endParaRPr lang="en-US" altLang="en-US" sz="28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0" name="Rectangle 24">
            <a:extLst>
              <a:ext uri="{FF2B5EF4-FFF2-40B4-BE49-F238E27FC236}">
                <a16:creationId xmlns:a16="http://schemas.microsoft.com/office/drawing/2014/main" id="{6C066623-B58E-4638-B8CD-C1F6725CD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1302" y="2148892"/>
            <a:ext cx="3847346" cy="1556603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18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0" name="Text Box 3">
            <a:extLst>
              <a:ext uri="{FF2B5EF4-FFF2-40B4-BE49-F238E27FC236}">
                <a16:creationId xmlns:a16="http://schemas.microsoft.com/office/drawing/2014/main" id="{BDA44FBC-29CA-443A-917E-33EDBC724E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10" y="1636150"/>
            <a:ext cx="3835564" cy="513039"/>
          </a:xfrm>
          <a:prstGeom prst="rect">
            <a:avLst/>
          </a:prstGeom>
          <a:solidFill>
            <a:srgbClr val="2F2C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algn="ctr" defTabSz="91404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800" dirty="0">
                <a:solidFill>
                  <a:srgbClr val="FFFFFF"/>
                </a:solidFill>
                <a:latin typeface="Segoe UI Light" panose="020B0502040204020203" pitchFamily="34" charset="0"/>
              </a:rPr>
              <a:t>Ingestion</a:t>
            </a:r>
            <a:endParaRPr lang="en-US" altLang="en-US" sz="7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26FF8BC-5419-43B6-B5F6-DEB80513F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10" y="2149190"/>
            <a:ext cx="3835564" cy="1556305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18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0" name="Text Box 13">
            <a:extLst>
              <a:ext uri="{FF2B5EF4-FFF2-40B4-BE49-F238E27FC236}">
                <a16:creationId xmlns:a16="http://schemas.microsoft.com/office/drawing/2014/main" id="{209FD8BF-D6F1-4392-884F-9BC1A1102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6718" y="2168486"/>
            <a:ext cx="2255536" cy="156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algn="ctr" defTabSz="91404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400" dirty="0">
                <a:solidFill>
                  <a:srgbClr val="FFFFFF"/>
                </a:solidFill>
                <a:latin typeface="Segoe UI Semibold" panose="020B0702040204020203" pitchFamily="34" charset="0"/>
              </a:rPr>
              <a:t>Microsoft Azure Portal</a:t>
            </a:r>
          </a:p>
          <a:p>
            <a:pPr algn="ctr" defTabSz="91404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900" b="1" dirty="0">
              <a:solidFill>
                <a:srgbClr val="FFFFFF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  <a:p>
            <a:pPr algn="ctr" defTabSz="91404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400" dirty="0">
                <a:solidFill>
                  <a:srgbClr val="FFFFFF"/>
                </a:solidFill>
                <a:latin typeface="Segoe UI Semibold" panose="020B0702040204020203" pitchFamily="34" charset="0"/>
              </a:rPr>
              <a:t>Advanced Analytics Portal </a:t>
            </a:r>
          </a:p>
          <a:p>
            <a:pPr algn="ctr" defTabSz="91404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400" dirty="0">
              <a:solidFill>
                <a:srgbClr val="FFFFFF"/>
              </a:solidFill>
              <a:latin typeface="Segoe UI Semibold" panose="020B0702040204020203" pitchFamily="34" charset="0"/>
            </a:endParaRPr>
          </a:p>
          <a:p>
            <a:pPr algn="ctr" defTabSz="91404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400" dirty="0">
                <a:solidFill>
                  <a:srgbClr val="FFFFFF"/>
                </a:solidFill>
                <a:latin typeface="Segoe UI Semibold" panose="020B0702040204020203" pitchFamily="34" charset="0"/>
              </a:rPr>
              <a:t>Azure Monitor</a:t>
            </a:r>
          </a:p>
          <a:p>
            <a:pPr algn="ctr" defTabSz="91404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400" dirty="0">
              <a:solidFill>
                <a:srgbClr val="FFFFFF"/>
              </a:solidFill>
              <a:latin typeface="Segoe UI Semibold" panose="020B0702040204020203" pitchFamily="34" charset="0"/>
            </a:endParaRPr>
          </a:p>
          <a:p>
            <a:pPr algn="ctr" defTabSz="91404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400" dirty="0">
                <a:solidFill>
                  <a:srgbClr val="FFFFFF"/>
                </a:solidFill>
                <a:latin typeface="Segoe UI Semibold" panose="020B0702040204020203" pitchFamily="34" charset="0"/>
              </a:rPr>
              <a:t>Service Map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507052-7F58-4E30-878C-1F88CC688EEA}"/>
              </a:ext>
            </a:extLst>
          </p:cNvPr>
          <p:cNvGrpSpPr/>
          <p:nvPr/>
        </p:nvGrpSpPr>
        <p:grpSpPr>
          <a:xfrm>
            <a:off x="372160" y="2209475"/>
            <a:ext cx="3659398" cy="1443260"/>
            <a:chOff x="378792" y="2439369"/>
            <a:chExt cx="3733307" cy="1472408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AD7AC635-8882-4743-ABF4-73441808B542}"/>
                </a:ext>
              </a:extLst>
            </p:cNvPr>
            <p:cNvGrpSpPr/>
            <p:nvPr/>
          </p:nvGrpSpPr>
          <p:grpSpPr>
            <a:xfrm>
              <a:off x="1458843" y="2439369"/>
              <a:ext cx="2653256" cy="972981"/>
              <a:chOff x="1855376" y="1660018"/>
              <a:chExt cx="2601467" cy="953989"/>
            </a:xfrm>
          </p:grpSpPr>
          <p:sp>
            <p:nvSpPr>
              <p:cNvPr id="90" name="Text Box 12">
                <a:extLst>
                  <a:ext uri="{FF2B5EF4-FFF2-40B4-BE49-F238E27FC236}">
                    <a16:creationId xmlns:a16="http://schemas.microsoft.com/office/drawing/2014/main" id="{E74CE19F-A274-497E-BC2A-190DF72E58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6595" y="1660018"/>
                <a:ext cx="2550248" cy="237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66" tIns="36566" rIns="36566" bIns="36566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914049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400" b="1" dirty="0">
                    <a:solidFill>
                      <a:srgbClr val="E0C8E6"/>
                    </a:solidFill>
                    <a:latin typeface="Segoe UI Bold" panose="020B0802040204020203" pitchFamily="34" charset="0"/>
                    <a:cs typeface="Segoe UI Bold" panose="020B0802040204020203" pitchFamily="34" charset="0"/>
                  </a:rPr>
                  <a:t>Microsoft Monitoring Agent</a:t>
                </a:r>
                <a:endParaRPr lang="en-US" altLang="en-US" sz="900" b="1" dirty="0">
                  <a:solidFill>
                    <a:srgbClr val="E0C8E6"/>
                  </a:solidFill>
                  <a:latin typeface="Segoe UI Bold" panose="020B0802040204020203" pitchFamily="34" charset="0"/>
                  <a:cs typeface="Segoe UI Bold" panose="020B0802040204020203" pitchFamily="34" charset="0"/>
                </a:endParaRPr>
              </a:p>
            </p:txBody>
          </p:sp>
          <p:sp>
            <p:nvSpPr>
              <p:cNvPr id="91" name="Text Box 13">
                <a:extLst>
                  <a:ext uri="{FF2B5EF4-FFF2-40B4-BE49-F238E27FC236}">
                    <a16:creationId xmlns:a16="http://schemas.microsoft.com/office/drawing/2014/main" id="{4D1425A4-7681-4461-8CFE-11063122AB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5376" y="1899625"/>
                <a:ext cx="2178086" cy="7143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66" tIns="36566" rIns="36566" bIns="3656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049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400" dirty="0">
                    <a:solidFill>
                      <a:srgbClr val="FFFFFF"/>
                    </a:solidFill>
                    <a:latin typeface="Segoe UI Semibold" panose="020B0702040204020203" pitchFamily="34" charset="0"/>
                  </a:rPr>
                  <a:t>Azure Extensions</a:t>
                </a:r>
              </a:p>
              <a:p>
                <a:pPr algn="ctr" defTabSz="914049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400" dirty="0">
                    <a:solidFill>
                      <a:srgbClr val="FFFFFF"/>
                    </a:solidFill>
                    <a:latin typeface="Segoe UI Semibold" panose="020B0702040204020203" pitchFamily="34" charset="0"/>
                  </a:rPr>
                  <a:t>Data Collector APIs</a:t>
                </a:r>
                <a:endParaRPr lang="en-US" altLang="en-US" sz="1400" dirty="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  <a:p>
                <a:pPr algn="ctr" defTabSz="914049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400" dirty="0">
                    <a:solidFill>
                      <a:srgbClr val="FFFFFF"/>
                    </a:solidFill>
                    <a:latin typeface="Segoe UI Semibold" panose="020B0702040204020203" pitchFamily="34" charset="0"/>
                  </a:rPr>
                  <a:t>Linux</a:t>
                </a:r>
                <a:endParaRPr lang="en-US" altLang="en-US" sz="900" dirty="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6" name="Text Box 13">
              <a:extLst>
                <a:ext uri="{FF2B5EF4-FFF2-40B4-BE49-F238E27FC236}">
                  <a16:creationId xmlns:a16="http://schemas.microsoft.com/office/drawing/2014/main" id="{F3DEFC82-A4C4-4640-B8F3-D150EF857C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92" y="3554456"/>
              <a:ext cx="1376946" cy="357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61" tIns="36561" rIns="36561" bIns="36561" numCol="1" anchor="t" anchorCtr="0" compatLnSpc="1">
              <a:prstTxWarp prst="textNoShape">
                <a:avLst/>
              </a:prstTxWarp>
            </a:bodyPr>
            <a:lstStyle/>
            <a:p>
              <a:pPr algn="ctr" defTabSz="91387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400" dirty="0">
                  <a:solidFill>
                    <a:srgbClr val="FFFFFF"/>
                  </a:solidFill>
                  <a:latin typeface="Segoe UI Semibold" panose="020B0702040204020203" pitchFamily="34" charset="0"/>
                </a:rPr>
                <a:t>    SCOM MP                      </a:t>
              </a:r>
              <a:endParaRPr lang="en-US" altLang="en-US" sz="90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7" name="Picture 4" descr="Image result for scom icon">
              <a:extLst>
                <a:ext uri="{FF2B5EF4-FFF2-40B4-BE49-F238E27FC236}">
                  <a16:creationId xmlns:a16="http://schemas.microsoft.com/office/drawing/2014/main" id="{7F4E5943-EF70-4675-9B85-BBF4ED0E5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142" y="3412350"/>
              <a:ext cx="380311" cy="405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8C75CA-0A96-44EF-B8FE-87EA29FD3694}"/>
              </a:ext>
            </a:extLst>
          </p:cNvPr>
          <p:cNvGrpSpPr/>
          <p:nvPr/>
        </p:nvGrpSpPr>
        <p:grpSpPr>
          <a:xfrm>
            <a:off x="8146233" y="2168484"/>
            <a:ext cx="4105765" cy="1487630"/>
            <a:chOff x="8317113" y="2399573"/>
            <a:chExt cx="4188687" cy="1517675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E36AB2D-CFB7-4980-9C9B-17EDA444D4BE}"/>
                </a:ext>
              </a:extLst>
            </p:cNvPr>
            <p:cNvGrpSpPr/>
            <p:nvPr/>
          </p:nvGrpSpPr>
          <p:grpSpPr>
            <a:xfrm>
              <a:off x="8317113" y="2399573"/>
              <a:ext cx="4188687" cy="1517675"/>
              <a:chOff x="8208574" y="1698351"/>
              <a:chExt cx="4106928" cy="1488051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3608521D-2BF5-40E9-AC45-3B28F3C29465}"/>
                  </a:ext>
                </a:extLst>
              </p:cNvPr>
              <p:cNvGrpSpPr/>
              <p:nvPr/>
            </p:nvGrpSpPr>
            <p:grpSpPr>
              <a:xfrm>
                <a:off x="10788013" y="1698351"/>
                <a:ext cx="1375243" cy="377004"/>
                <a:chOff x="10945031" y="617699"/>
                <a:chExt cx="1375243" cy="377004"/>
              </a:xfrm>
            </p:grpSpPr>
            <p:pic>
              <p:nvPicPr>
                <p:cNvPr id="114" name="Picture 33">
                  <a:extLst>
                    <a:ext uri="{FF2B5EF4-FFF2-40B4-BE49-F238E27FC236}">
                      <a16:creationId xmlns:a16="http://schemas.microsoft.com/office/drawing/2014/main" id="{D59467EC-251A-458C-AA1A-DC6244F2DE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45031" y="617699"/>
                  <a:ext cx="384256" cy="3770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15" name="Text Box 34">
                  <a:extLst>
                    <a:ext uri="{FF2B5EF4-FFF2-40B4-BE49-F238E27FC236}">
                      <a16:creationId xmlns:a16="http://schemas.microsoft.com/office/drawing/2014/main" id="{308A3DAE-E074-4D1D-AC42-33B0FAC4BA3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104891" y="680655"/>
                  <a:ext cx="1215383" cy="2302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36566" tIns="36566" rIns="36566" bIns="3656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49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en-US" sz="1400" dirty="0">
                      <a:solidFill>
                        <a:srgbClr val="FFFFFF"/>
                      </a:solidFill>
                      <a:latin typeface="Segoe UI Semibold" panose="020B0702040204020203" pitchFamily="34" charset="0"/>
                    </a:rPr>
                    <a:t>Power BI</a:t>
                  </a:r>
                  <a:endParaRPr lang="en-US" altLang="en-US" sz="1400" dirty="0">
                    <a:solidFill>
                      <a:srgbClr val="FFFFFF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05" name="Text Box 35">
                <a:extLst>
                  <a:ext uri="{FF2B5EF4-FFF2-40B4-BE49-F238E27FC236}">
                    <a16:creationId xmlns:a16="http://schemas.microsoft.com/office/drawing/2014/main" id="{6F5E4CEB-A056-462A-B6FB-2F6D4D56E6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83711" y="2442292"/>
                <a:ext cx="2531791" cy="2297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66" tIns="36566" rIns="36566" bIns="3656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049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400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Flow</a:t>
                </a:r>
              </a:p>
            </p:txBody>
          </p:sp>
          <p:sp>
            <p:nvSpPr>
              <p:cNvPr id="113" name="Text Box 34">
                <a:extLst>
                  <a:ext uri="{FF2B5EF4-FFF2-40B4-BE49-F238E27FC236}">
                    <a16:creationId xmlns:a16="http://schemas.microsoft.com/office/drawing/2014/main" id="{864C1972-D51C-4AB5-A907-A3D2B10E12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14004" y="1762694"/>
                <a:ext cx="1725121" cy="2302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66" tIns="36566" rIns="36566" bIns="3656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049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400" dirty="0">
                    <a:solidFill>
                      <a:srgbClr val="FFFFFF"/>
                    </a:solidFill>
                    <a:latin typeface="Segoe UI Semibold" panose="020B0702040204020203" pitchFamily="34" charset="0"/>
                  </a:rPr>
                  <a:t>Application Insights Connector</a:t>
                </a:r>
                <a:endParaRPr lang="en-US" altLang="en-US" sz="1400" dirty="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Text Box 28">
                <a:extLst>
                  <a:ext uri="{FF2B5EF4-FFF2-40B4-BE49-F238E27FC236}">
                    <a16:creationId xmlns:a16="http://schemas.microsoft.com/office/drawing/2014/main" id="{11FA257D-5EBD-48ED-A294-7D5D57F8E5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08574" y="2918069"/>
                <a:ext cx="1997144" cy="2683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66" tIns="36566" rIns="36566" bIns="3656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049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400" dirty="0">
                    <a:solidFill>
                      <a:srgbClr val="FFFFFF"/>
                    </a:solidFill>
                    <a:latin typeface="Segoe UI Semibold" panose="020B0702040204020203" pitchFamily="34" charset="0"/>
                  </a:rPr>
                  <a:t>Data Access REST APIs</a:t>
                </a:r>
                <a:endParaRPr lang="en-US" altLang="en-US" sz="1400" dirty="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AA2F21BE-F163-4551-B2D8-33C8EFCF2941}"/>
                  </a:ext>
                </a:extLst>
              </p:cNvPr>
              <p:cNvGrpSpPr/>
              <p:nvPr/>
            </p:nvGrpSpPr>
            <p:grpSpPr>
              <a:xfrm>
                <a:off x="8317259" y="2472881"/>
                <a:ext cx="1416644" cy="320032"/>
                <a:chOff x="10362505" y="1669572"/>
                <a:chExt cx="1416644" cy="320032"/>
              </a:xfrm>
            </p:grpSpPr>
            <p:pic>
              <p:nvPicPr>
                <p:cNvPr id="110" name="Picture 109" descr="Automatically generated description: nintendo, screenshot, abstract">
                  <a:extLst>
                    <a:ext uri="{FF2B5EF4-FFF2-40B4-BE49-F238E27FC236}">
                      <a16:creationId xmlns:a16="http://schemas.microsoft.com/office/drawing/2014/main" id="{1CE86DD8-4BA5-440C-8E71-3698DAE329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0362505" y="1669572"/>
                  <a:ext cx="302466" cy="320032"/>
                </a:xfrm>
                <a:prstGeom prst="rect">
                  <a:avLst/>
                </a:prstGeom>
              </p:spPr>
            </p:pic>
            <p:sp>
              <p:nvSpPr>
                <p:cNvPr id="111" name="Text Box 28">
                  <a:extLst>
                    <a:ext uri="{FF2B5EF4-FFF2-40B4-BE49-F238E27FC236}">
                      <a16:creationId xmlns:a16="http://schemas.microsoft.com/office/drawing/2014/main" id="{A2871757-AF51-4F64-9C62-23AC6D399D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643026" y="1698293"/>
                  <a:ext cx="1136123" cy="2683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36566" tIns="36566" rIns="36566" bIns="3656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49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en-US" sz="1400" dirty="0">
                      <a:solidFill>
                        <a:srgbClr val="FFFFFF"/>
                      </a:solidFill>
                      <a:latin typeface="Segoe UI Semibold" panose="020B0702040204020203" pitchFamily="34" charset="0"/>
                    </a:rPr>
                    <a:t>Blob storage</a:t>
                  </a:r>
                  <a:endParaRPr lang="en-US" altLang="en-US" sz="1400" dirty="0">
                    <a:solidFill>
                      <a:srgbClr val="FFFFFF"/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026" name="Picture 2" descr="Related image">
              <a:extLst>
                <a:ext uri="{FF2B5EF4-FFF2-40B4-BE49-F238E27FC236}">
                  <a16:creationId xmlns:a16="http://schemas.microsoft.com/office/drawing/2014/main" id="{4A6B7F02-66EB-4433-89ED-C138DB172E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8" t="7333" r="5079" b="23333"/>
            <a:stretch/>
          </p:blipFill>
          <p:spPr bwMode="auto">
            <a:xfrm>
              <a:off x="10072105" y="3134392"/>
              <a:ext cx="440677" cy="337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Picture 50">
            <a:extLst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30" y="2261698"/>
            <a:ext cx="1110699" cy="583117"/>
          </a:xfrm>
          <a:prstGeom prst="rect">
            <a:avLst/>
          </a:prstGeom>
        </p:spPr>
      </p:pic>
      <p:sp>
        <p:nvSpPr>
          <p:cNvPr id="53" name="Rectangle 52">
            <a:extLst/>
          </p:cNvPr>
          <p:cNvSpPr/>
          <p:nvPr/>
        </p:nvSpPr>
        <p:spPr bwMode="auto">
          <a:xfrm>
            <a:off x="9429" y="-44043"/>
            <a:ext cx="12181708" cy="1157609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Azure Log Analytics Ecosystem</a:t>
            </a:r>
          </a:p>
        </p:txBody>
      </p:sp>
      <p:pic>
        <p:nvPicPr>
          <p:cNvPr id="54" name="Picture 53">
            <a:extLst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99" y="2325077"/>
            <a:ext cx="1110699" cy="583117"/>
          </a:xfrm>
          <a:prstGeom prst="rect">
            <a:avLst/>
          </a:prstGeom>
        </p:spPr>
      </p:pic>
      <p:pic>
        <p:nvPicPr>
          <p:cNvPr id="55" name="Picture 11" descr="AppInsights">
            <a:extLst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937" y="2231423"/>
            <a:ext cx="639346" cy="37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E53EE1-34F6-4F8B-A894-999A5E6B99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1795" y="3023153"/>
            <a:ext cx="1177407" cy="66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1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4005481" y="439046"/>
            <a:ext cx="7683224" cy="142753"/>
            <a:chOff x="4024234" y="438622"/>
            <a:chExt cx="7684314" cy="142774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024234" y="441797"/>
              <a:ext cx="7680855" cy="0"/>
            </a:xfrm>
            <a:prstGeom prst="line">
              <a:avLst/>
            </a:prstGeom>
            <a:ln w="12700">
              <a:solidFill>
                <a:srgbClr val="0B9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024234" y="438622"/>
              <a:ext cx="3459" cy="142774"/>
            </a:xfrm>
            <a:prstGeom prst="line">
              <a:avLst/>
            </a:prstGeom>
            <a:ln w="12700">
              <a:solidFill>
                <a:srgbClr val="0B9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705089" y="438622"/>
              <a:ext cx="3459" cy="142774"/>
            </a:xfrm>
            <a:prstGeom prst="line">
              <a:avLst/>
            </a:prstGeom>
            <a:ln w="12700">
              <a:solidFill>
                <a:srgbClr val="0B9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8" r="15237"/>
          <a:stretch/>
        </p:blipFill>
        <p:spPr>
          <a:xfrm>
            <a:off x="864" y="487"/>
            <a:ext cx="3343939" cy="68570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64" y="2432"/>
            <a:ext cx="3343939" cy="6855082"/>
          </a:xfrm>
          <a:prstGeom prst="rect">
            <a:avLst/>
          </a:prstGeom>
          <a:solidFill>
            <a:srgbClr val="0070C0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653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400" dirty="0">
              <a:solidFill>
                <a:srgbClr val="FFFFFF"/>
              </a:solidFill>
              <a:latin typeface="Segoe UI Light"/>
              <a:ea typeface="MS PGothic" panose="020B0600070205080204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3040972" y="1456"/>
            <a:ext cx="607664" cy="6857029"/>
            <a:chOff x="5285978" y="-2"/>
            <a:chExt cx="607750" cy="6858002"/>
          </a:xfrm>
        </p:grpSpPr>
        <p:sp>
          <p:nvSpPr>
            <p:cNvPr id="6" name="Rectangle 5"/>
            <p:cNvSpPr/>
            <p:nvPr/>
          </p:nvSpPr>
          <p:spPr bwMode="auto">
            <a:xfrm>
              <a:off x="5285978" y="-2"/>
              <a:ext cx="302023" cy="6857999"/>
            </a:xfrm>
            <a:prstGeom prst="rect">
              <a:avLst/>
            </a:prstGeom>
            <a:solidFill>
              <a:schemeClr val="tx1">
                <a:lumMod val="75000"/>
                <a:alpha val="25098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591705" y="1"/>
              <a:ext cx="302023" cy="6857999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Title 17"/>
          <p:cNvSpPr txBox="1">
            <a:spLocks/>
          </p:cNvSpPr>
          <p:nvPr/>
        </p:nvSpPr>
        <p:spPr bwMode="auto">
          <a:xfrm>
            <a:off x="3969652" y="474877"/>
            <a:ext cx="1571440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0092FF"/>
                </a:solidFill>
                <a:latin typeface="Segoe UI" charset="0"/>
                <a:ea typeface="Segoe UI" charset="0"/>
                <a:cs typeface="Segoe UI" charset="0"/>
              </a:rPr>
              <a:t>COLLECT AND INDEX DATA</a:t>
            </a:r>
          </a:p>
        </p:txBody>
      </p:sp>
      <p:sp>
        <p:nvSpPr>
          <p:cNvPr id="37" name="Title 17"/>
          <p:cNvSpPr txBox="1">
            <a:spLocks/>
          </p:cNvSpPr>
          <p:nvPr/>
        </p:nvSpPr>
        <p:spPr bwMode="auto">
          <a:xfrm>
            <a:off x="5637847" y="474877"/>
            <a:ext cx="1571440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SEARCH AND INVESTIGATE</a:t>
            </a:r>
          </a:p>
        </p:txBody>
      </p:sp>
      <p:sp>
        <p:nvSpPr>
          <p:cNvPr id="38" name="Title 17"/>
          <p:cNvSpPr txBox="1">
            <a:spLocks/>
          </p:cNvSpPr>
          <p:nvPr/>
        </p:nvSpPr>
        <p:spPr bwMode="auto">
          <a:xfrm>
            <a:off x="7306040" y="474877"/>
            <a:ext cx="1514893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CORRELATE AND ANALYZE</a:t>
            </a:r>
          </a:p>
        </p:txBody>
      </p:sp>
      <p:sp>
        <p:nvSpPr>
          <p:cNvPr id="39" name="Title 17"/>
          <p:cNvSpPr txBox="1">
            <a:spLocks/>
          </p:cNvSpPr>
          <p:nvPr/>
        </p:nvSpPr>
        <p:spPr bwMode="auto">
          <a:xfrm>
            <a:off x="8917688" y="474877"/>
            <a:ext cx="1411104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VISUALIZE AND REPORT</a:t>
            </a:r>
          </a:p>
        </p:txBody>
      </p:sp>
      <p:sp>
        <p:nvSpPr>
          <p:cNvPr id="40" name="Title 17"/>
          <p:cNvSpPr txBox="1">
            <a:spLocks/>
          </p:cNvSpPr>
          <p:nvPr/>
        </p:nvSpPr>
        <p:spPr bwMode="auto">
          <a:xfrm>
            <a:off x="10425549" y="470794"/>
            <a:ext cx="1278745" cy="22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MONITOR AND ALERT</a:t>
            </a:r>
          </a:p>
        </p:txBody>
      </p:sp>
      <p:sp>
        <p:nvSpPr>
          <p:cNvPr id="41" name="Title 17"/>
          <p:cNvSpPr txBox="1">
            <a:spLocks/>
          </p:cNvSpPr>
          <p:nvPr/>
        </p:nvSpPr>
        <p:spPr bwMode="auto">
          <a:xfrm>
            <a:off x="3969652" y="208043"/>
            <a:ext cx="1272345" cy="2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0B97FF"/>
                </a:solidFill>
                <a:latin typeface="Segoe UI" charset="0"/>
                <a:ea typeface="Segoe UI" charset="0"/>
                <a:cs typeface="Segoe UI" charset="0"/>
              </a:rPr>
              <a:t>UNIFIED EXPERIENCE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55" y="1990518"/>
            <a:ext cx="1786730" cy="2581321"/>
          </a:xfrm>
          <a:prstGeom prst="rect">
            <a:avLst/>
          </a:prstGeom>
        </p:spPr>
      </p:pic>
      <p:cxnSp>
        <p:nvCxnSpPr>
          <p:cNvPr id="157" name="Straight Arrow Connector 156"/>
          <p:cNvCxnSpPr>
            <a:endCxn id="218" idx="1"/>
          </p:cNvCxnSpPr>
          <p:nvPr/>
        </p:nvCxnSpPr>
        <p:spPr>
          <a:xfrm>
            <a:off x="7540776" y="1861500"/>
            <a:ext cx="871681" cy="1562774"/>
          </a:xfrm>
          <a:prstGeom prst="straightConnector1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1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280" y="1528721"/>
            <a:ext cx="382504" cy="382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531" y="1407793"/>
            <a:ext cx="382504" cy="382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480" y="1313808"/>
            <a:ext cx="382504" cy="382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1" name="TextBox 160"/>
          <p:cNvSpPr txBox="1"/>
          <p:nvPr/>
        </p:nvSpPr>
        <p:spPr>
          <a:xfrm>
            <a:off x="6518290" y="848979"/>
            <a:ext cx="1886158" cy="515525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913841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Windows agents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503894" y="1164043"/>
            <a:ext cx="946931" cy="515525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913841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SCOM</a:t>
            </a:r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12" t="-1" r="-11019" b="-19481"/>
          <a:stretch/>
        </p:blipFill>
        <p:spPr>
          <a:xfrm>
            <a:off x="5729775" y="1577913"/>
            <a:ext cx="587994" cy="67591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64" name="TextBox 163"/>
          <p:cNvSpPr txBox="1"/>
          <p:nvPr/>
        </p:nvSpPr>
        <p:spPr>
          <a:xfrm>
            <a:off x="4452148" y="2166458"/>
            <a:ext cx="1759538" cy="515525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913841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Linux / </a:t>
            </a:r>
            <a:r>
              <a:rPr lang="en-US" sz="16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FluentD</a:t>
            </a:r>
            <a:endParaRPr lang="en-US" sz="1600" kern="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</a:endParaRPr>
          </a:p>
        </p:txBody>
      </p:sp>
      <p:pic>
        <p:nvPicPr>
          <p:cNvPr id="165" name="Picture 1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16" y="2798095"/>
            <a:ext cx="382504" cy="382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67" y="2677165"/>
            <a:ext cx="382504" cy="382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15" y="2583181"/>
            <a:ext cx="382504" cy="382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8" name="Picture 167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370878" y="6149853"/>
            <a:ext cx="373404" cy="373404"/>
          </a:xfrm>
          <a:prstGeom prst="rect">
            <a:avLst/>
          </a:prstGeom>
        </p:spPr>
      </p:pic>
      <p:sp>
        <p:nvSpPr>
          <p:cNvPr id="169" name="TextBox 168"/>
          <p:cNvSpPr txBox="1"/>
          <p:nvPr/>
        </p:nvSpPr>
        <p:spPr>
          <a:xfrm>
            <a:off x="6894186" y="5645532"/>
            <a:ext cx="1315569" cy="515525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913841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Event Hub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8099265" y="5645214"/>
            <a:ext cx="1257869" cy="515525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913841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Log Stash</a:t>
            </a:r>
          </a:p>
        </p:txBody>
      </p:sp>
      <p:cxnSp>
        <p:nvCxnSpPr>
          <p:cNvPr id="171" name="Straight Arrow Connector 170"/>
          <p:cNvCxnSpPr>
            <a:endCxn id="218" idx="1"/>
          </p:cNvCxnSpPr>
          <p:nvPr/>
        </p:nvCxnSpPr>
        <p:spPr>
          <a:xfrm>
            <a:off x="6383061" y="1911172"/>
            <a:ext cx="2029397" cy="1513102"/>
          </a:xfrm>
          <a:prstGeom prst="straightConnector1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endCxn id="218" idx="1"/>
          </p:cNvCxnSpPr>
          <p:nvPr/>
        </p:nvCxnSpPr>
        <p:spPr>
          <a:xfrm>
            <a:off x="5729775" y="2765027"/>
            <a:ext cx="2682682" cy="659248"/>
          </a:xfrm>
          <a:prstGeom prst="straightConnector1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endCxn id="218" idx="1"/>
          </p:cNvCxnSpPr>
          <p:nvPr/>
        </p:nvCxnSpPr>
        <p:spPr>
          <a:xfrm flipV="1">
            <a:off x="5333983" y="3424274"/>
            <a:ext cx="3078474" cy="358791"/>
          </a:xfrm>
          <a:prstGeom prst="straightConnector1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endCxn id="218" idx="1"/>
          </p:cNvCxnSpPr>
          <p:nvPr/>
        </p:nvCxnSpPr>
        <p:spPr>
          <a:xfrm flipV="1">
            <a:off x="6377852" y="3424275"/>
            <a:ext cx="2034605" cy="1825760"/>
          </a:xfrm>
          <a:prstGeom prst="straightConnector1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endCxn id="218" idx="1"/>
          </p:cNvCxnSpPr>
          <p:nvPr/>
        </p:nvCxnSpPr>
        <p:spPr>
          <a:xfrm flipV="1">
            <a:off x="7638997" y="3424275"/>
            <a:ext cx="773459" cy="2220941"/>
          </a:xfrm>
          <a:prstGeom prst="straightConnector1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218" idx="1"/>
          </p:cNvCxnSpPr>
          <p:nvPr/>
        </p:nvCxnSpPr>
        <p:spPr>
          <a:xfrm flipH="1" flipV="1">
            <a:off x="8412458" y="3424274"/>
            <a:ext cx="334211" cy="2174711"/>
          </a:xfrm>
          <a:prstGeom prst="straightConnector1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Picture 176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721" y="6063820"/>
            <a:ext cx="298723" cy="477564"/>
          </a:xfrm>
          <a:prstGeom prst="rect">
            <a:avLst/>
          </a:prstGeom>
        </p:spPr>
      </p:pic>
      <p:sp>
        <p:nvSpPr>
          <p:cNvPr id="178" name="TextBox 177"/>
          <p:cNvSpPr txBox="1"/>
          <p:nvPr/>
        </p:nvSpPr>
        <p:spPr>
          <a:xfrm>
            <a:off x="9311073" y="3951344"/>
            <a:ext cx="2662840" cy="2255004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defTabSz="89621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Sample list of log/metrics that OMS collects:</a:t>
            </a:r>
          </a:p>
          <a:p>
            <a:pPr marL="280067" indent="-280067" defTabSz="896214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Custom Application/Infra logs</a:t>
            </a:r>
          </a:p>
          <a:p>
            <a:pPr marL="280067" indent="-280067" defTabSz="896214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Windows event logs</a:t>
            </a:r>
          </a:p>
          <a:p>
            <a:pPr marL="280067" indent="-280067" defTabSz="896214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Window performance counters</a:t>
            </a:r>
          </a:p>
          <a:p>
            <a:pPr marL="280067" indent="-280067" defTabSz="896214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Security Event Logs</a:t>
            </a:r>
          </a:p>
          <a:p>
            <a:pPr marL="280067" indent="-280067" defTabSz="896214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IIS Logs</a:t>
            </a:r>
          </a:p>
          <a:p>
            <a:pPr marL="280067" indent="-280067" defTabSz="896214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ETW logs</a:t>
            </a:r>
          </a:p>
          <a:p>
            <a:pPr marL="280067" indent="-280067" defTabSz="896214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Azure Diagnostics</a:t>
            </a:r>
          </a:p>
        </p:txBody>
      </p:sp>
      <p:sp>
        <p:nvSpPr>
          <p:cNvPr id="179" name="Can 43"/>
          <p:cNvSpPr/>
          <p:nvPr/>
        </p:nvSpPr>
        <p:spPr bwMode="auto">
          <a:xfrm>
            <a:off x="5271521" y="5964608"/>
            <a:ext cx="691189" cy="662905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792324" y="5197383"/>
            <a:ext cx="1860513" cy="790177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913841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Azure Storage / </a:t>
            </a:r>
          </a:p>
          <a:p>
            <a:pPr defTabSz="913841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Azure Diagnostics</a:t>
            </a:r>
            <a:endParaRPr lang="en-US" sz="1600" kern="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3700378" y="3180713"/>
            <a:ext cx="2160232" cy="515525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913841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REST Collection API</a:t>
            </a:r>
          </a:p>
        </p:txBody>
      </p:sp>
      <p:grpSp>
        <p:nvGrpSpPr>
          <p:cNvPr id="182" name="Group 181"/>
          <p:cNvGrpSpPr/>
          <p:nvPr/>
        </p:nvGrpSpPr>
        <p:grpSpPr>
          <a:xfrm>
            <a:off x="4282163" y="3662466"/>
            <a:ext cx="726142" cy="545336"/>
            <a:chOff x="2467699" y="5436613"/>
            <a:chExt cx="740913" cy="556429"/>
          </a:xfrm>
        </p:grpSpPr>
        <p:sp>
          <p:nvSpPr>
            <p:cNvPr id="183" name="Oval 182"/>
            <p:cNvSpPr/>
            <p:nvPr/>
          </p:nvSpPr>
          <p:spPr bwMode="auto">
            <a:xfrm>
              <a:off x="2467699" y="5436613"/>
              <a:ext cx="352932" cy="350858"/>
            </a:xfrm>
            <a:prstGeom prst="ellipse">
              <a:avLst/>
            </a:prstGeom>
            <a:noFill/>
            <a:ln w="762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cxnSp>
          <p:nvCxnSpPr>
            <p:cNvPr id="184" name="Straight Connector 183"/>
            <p:cNvCxnSpPr>
              <a:stCxn id="183" idx="6"/>
              <a:endCxn id="185" idx="2"/>
            </p:cNvCxnSpPr>
            <p:nvPr/>
          </p:nvCxnSpPr>
          <p:spPr>
            <a:xfrm flipV="1">
              <a:off x="2820631" y="5608774"/>
              <a:ext cx="211515" cy="326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 bwMode="auto">
            <a:xfrm>
              <a:off x="3032146" y="5521059"/>
              <a:ext cx="176466" cy="175429"/>
            </a:xfrm>
            <a:prstGeom prst="ellipse">
              <a:avLst/>
            </a:prstGeom>
            <a:noFill/>
            <a:ln w="762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sp>
          <p:nvSpPr>
            <p:cNvPr id="186" name="Oval 185"/>
            <p:cNvSpPr/>
            <p:nvPr/>
          </p:nvSpPr>
          <p:spPr bwMode="auto">
            <a:xfrm>
              <a:off x="2903812" y="5817613"/>
              <a:ext cx="176466" cy="175429"/>
            </a:xfrm>
            <a:prstGeom prst="ellipse">
              <a:avLst/>
            </a:prstGeom>
            <a:noFill/>
            <a:ln w="762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cxnSp>
          <p:nvCxnSpPr>
            <p:cNvPr id="187" name="Straight Connector 186"/>
            <p:cNvCxnSpPr>
              <a:stCxn id="183" idx="5"/>
              <a:endCxn id="186" idx="1"/>
            </p:cNvCxnSpPr>
            <p:nvPr/>
          </p:nvCxnSpPr>
          <p:spPr>
            <a:xfrm>
              <a:off x="2768945" y="5736089"/>
              <a:ext cx="160710" cy="107215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9" name="Straight Arrow Connector 188"/>
          <p:cNvCxnSpPr>
            <a:stCxn id="190" idx="3"/>
            <a:endCxn id="218" idx="1"/>
          </p:cNvCxnSpPr>
          <p:nvPr/>
        </p:nvCxnSpPr>
        <p:spPr>
          <a:xfrm flipV="1">
            <a:off x="5537922" y="3424274"/>
            <a:ext cx="2874535" cy="1134574"/>
          </a:xfrm>
          <a:prstGeom prst="straightConnector1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>
            <a:off x="3970718" y="4301086"/>
            <a:ext cx="1567204" cy="515525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913841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SaaS services</a:t>
            </a:r>
          </a:p>
        </p:txBody>
      </p:sp>
      <p:grpSp>
        <p:nvGrpSpPr>
          <p:cNvPr id="191" name="Group 190"/>
          <p:cNvGrpSpPr/>
          <p:nvPr/>
        </p:nvGrpSpPr>
        <p:grpSpPr>
          <a:xfrm>
            <a:off x="4345757" y="4611894"/>
            <a:ext cx="1161884" cy="551805"/>
            <a:chOff x="844843" y="5204658"/>
            <a:chExt cx="1185350" cy="562949"/>
          </a:xfrm>
        </p:grpSpPr>
        <p:pic>
          <p:nvPicPr>
            <p:cNvPr id="192" name="Picture 2" descr="https://pbs.twimg.com/profile_images/453658670908203010/BYaMmLTj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843" y="5204658"/>
              <a:ext cx="562949" cy="562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3" name="TextBox 192"/>
            <p:cNvSpPr txBox="1"/>
            <p:nvPr/>
          </p:nvSpPr>
          <p:spPr>
            <a:xfrm>
              <a:off x="1163881" y="5226340"/>
              <a:ext cx="866312" cy="521424"/>
            </a:xfrm>
            <a:prstGeom prst="rect">
              <a:avLst/>
            </a:prstGeom>
            <a:noFill/>
          </p:spPr>
          <p:txBody>
            <a:bodyPr wrap="none" lIns="179208" tIns="143366" rIns="179208" bIns="143366" rtlCol="0">
              <a:spAutoFit/>
            </a:bodyPr>
            <a:lstStyle/>
            <a:p>
              <a:pPr defTabSz="913841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rPr>
                <a:t>O365</a:t>
              </a:r>
            </a:p>
          </p:txBody>
        </p:sp>
      </p:grpSp>
      <p:sp>
        <p:nvSpPr>
          <p:cNvPr id="218" name="Rectangle 217"/>
          <p:cNvSpPr/>
          <p:nvPr/>
        </p:nvSpPr>
        <p:spPr>
          <a:xfrm>
            <a:off x="8412458" y="3040327"/>
            <a:ext cx="3653218" cy="767894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wrap="square" anchor="ctr">
            <a:noAutofit/>
          </a:bodyPr>
          <a:lstStyle/>
          <a:p>
            <a:pPr algn="ctr" defTabSz="609381">
              <a:defRPr/>
            </a:pPr>
            <a:r>
              <a:rPr lang="en-US" sz="2000" kern="0" dirty="0">
                <a:solidFill>
                  <a:schemeClr val="bg1"/>
                </a:solidFill>
                <a:latin typeface="Segoe UI Light"/>
              </a:rPr>
              <a:t>Log Analytics</a:t>
            </a:r>
          </a:p>
        </p:txBody>
      </p:sp>
    </p:spTree>
    <p:extLst>
      <p:ext uri="{BB962C8B-B14F-4D97-AF65-F5344CB8AC3E}">
        <p14:creationId xmlns:p14="http://schemas.microsoft.com/office/powerpoint/2010/main" val="53782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4005481" y="439046"/>
            <a:ext cx="7683224" cy="142753"/>
            <a:chOff x="4024234" y="438622"/>
            <a:chExt cx="7684314" cy="142774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024234" y="441797"/>
              <a:ext cx="7680855" cy="0"/>
            </a:xfrm>
            <a:prstGeom prst="line">
              <a:avLst/>
            </a:prstGeom>
            <a:ln w="12700">
              <a:solidFill>
                <a:srgbClr val="0B9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024234" y="438622"/>
              <a:ext cx="3459" cy="142774"/>
            </a:xfrm>
            <a:prstGeom prst="line">
              <a:avLst/>
            </a:prstGeom>
            <a:ln w="12700">
              <a:solidFill>
                <a:srgbClr val="0B9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705089" y="438622"/>
              <a:ext cx="3459" cy="142774"/>
            </a:xfrm>
            <a:prstGeom prst="line">
              <a:avLst/>
            </a:prstGeom>
            <a:ln w="12700">
              <a:solidFill>
                <a:srgbClr val="0B9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8" r="15237"/>
          <a:stretch/>
        </p:blipFill>
        <p:spPr>
          <a:xfrm>
            <a:off x="864" y="487"/>
            <a:ext cx="3343939" cy="68570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64" y="2432"/>
            <a:ext cx="3343939" cy="6855082"/>
          </a:xfrm>
          <a:prstGeom prst="rect">
            <a:avLst/>
          </a:prstGeom>
          <a:solidFill>
            <a:srgbClr val="0070C0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653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400" dirty="0">
              <a:solidFill>
                <a:srgbClr val="FFFFFF"/>
              </a:solidFill>
              <a:latin typeface="Segoe UI Light"/>
              <a:ea typeface="MS PGothic" panose="020B0600070205080204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3040972" y="1456"/>
            <a:ext cx="607664" cy="6857029"/>
            <a:chOff x="5285978" y="-2"/>
            <a:chExt cx="607750" cy="6858002"/>
          </a:xfrm>
        </p:grpSpPr>
        <p:sp>
          <p:nvSpPr>
            <p:cNvPr id="6" name="Rectangle 5"/>
            <p:cNvSpPr/>
            <p:nvPr/>
          </p:nvSpPr>
          <p:spPr bwMode="auto">
            <a:xfrm>
              <a:off x="5285978" y="-2"/>
              <a:ext cx="302023" cy="6857999"/>
            </a:xfrm>
            <a:prstGeom prst="rect">
              <a:avLst/>
            </a:prstGeom>
            <a:solidFill>
              <a:schemeClr val="tx1">
                <a:lumMod val="75000"/>
                <a:alpha val="25098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591705" y="1"/>
              <a:ext cx="302023" cy="6857999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Title 17"/>
          <p:cNvSpPr txBox="1">
            <a:spLocks/>
          </p:cNvSpPr>
          <p:nvPr/>
        </p:nvSpPr>
        <p:spPr bwMode="auto">
          <a:xfrm>
            <a:off x="3969652" y="474877"/>
            <a:ext cx="1571440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0092FF"/>
                </a:solidFill>
                <a:latin typeface="Segoe UI" charset="0"/>
                <a:ea typeface="Segoe UI" charset="0"/>
                <a:cs typeface="Segoe UI" charset="0"/>
              </a:rPr>
              <a:t>COLLECT AND INDEX DATA</a:t>
            </a:r>
          </a:p>
        </p:txBody>
      </p:sp>
      <p:sp>
        <p:nvSpPr>
          <p:cNvPr id="37" name="Title 17"/>
          <p:cNvSpPr txBox="1">
            <a:spLocks/>
          </p:cNvSpPr>
          <p:nvPr/>
        </p:nvSpPr>
        <p:spPr bwMode="auto">
          <a:xfrm>
            <a:off x="5637847" y="474877"/>
            <a:ext cx="1571440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SEARCH AND INVESTIGATE</a:t>
            </a:r>
          </a:p>
        </p:txBody>
      </p:sp>
      <p:sp>
        <p:nvSpPr>
          <p:cNvPr id="38" name="Title 17"/>
          <p:cNvSpPr txBox="1">
            <a:spLocks/>
          </p:cNvSpPr>
          <p:nvPr/>
        </p:nvSpPr>
        <p:spPr bwMode="auto">
          <a:xfrm>
            <a:off x="7306040" y="474877"/>
            <a:ext cx="1514893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CORRELATE AND ANALYZE</a:t>
            </a:r>
          </a:p>
        </p:txBody>
      </p:sp>
      <p:sp>
        <p:nvSpPr>
          <p:cNvPr id="39" name="Title 17"/>
          <p:cNvSpPr txBox="1">
            <a:spLocks/>
          </p:cNvSpPr>
          <p:nvPr/>
        </p:nvSpPr>
        <p:spPr bwMode="auto">
          <a:xfrm>
            <a:off x="8917688" y="474877"/>
            <a:ext cx="1411104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VISUALIZE AND REPORT</a:t>
            </a:r>
          </a:p>
        </p:txBody>
      </p:sp>
      <p:sp>
        <p:nvSpPr>
          <p:cNvPr id="40" name="Title 17"/>
          <p:cNvSpPr txBox="1">
            <a:spLocks/>
          </p:cNvSpPr>
          <p:nvPr/>
        </p:nvSpPr>
        <p:spPr bwMode="auto">
          <a:xfrm>
            <a:off x="10425549" y="470794"/>
            <a:ext cx="1278745" cy="22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MONITOR AND ALERT</a:t>
            </a:r>
          </a:p>
        </p:txBody>
      </p:sp>
      <p:sp>
        <p:nvSpPr>
          <p:cNvPr id="41" name="Title 17"/>
          <p:cNvSpPr txBox="1">
            <a:spLocks/>
          </p:cNvSpPr>
          <p:nvPr/>
        </p:nvSpPr>
        <p:spPr bwMode="auto">
          <a:xfrm>
            <a:off x="3969652" y="208043"/>
            <a:ext cx="1272345" cy="2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0B97FF"/>
                </a:solidFill>
                <a:latin typeface="Segoe UI" charset="0"/>
                <a:ea typeface="Segoe UI" charset="0"/>
                <a:cs typeface="Segoe UI" charset="0"/>
              </a:rPr>
              <a:t>UNIFIED EXPERIENCE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55" y="1990518"/>
            <a:ext cx="1786730" cy="2581321"/>
          </a:xfrm>
          <a:prstGeom prst="rect">
            <a:avLst/>
          </a:prstGeom>
        </p:spPr>
      </p:pic>
      <p:cxnSp>
        <p:nvCxnSpPr>
          <p:cNvPr id="172" name="Straight Arrow Connector 171"/>
          <p:cNvCxnSpPr/>
          <p:nvPr/>
        </p:nvCxnSpPr>
        <p:spPr>
          <a:xfrm>
            <a:off x="5485468" y="1629030"/>
            <a:ext cx="2696211" cy="0"/>
          </a:xfrm>
          <a:prstGeom prst="straightConnector1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217"/>
          <p:cNvSpPr/>
          <p:nvPr/>
        </p:nvSpPr>
        <p:spPr>
          <a:xfrm>
            <a:off x="8202937" y="1249881"/>
            <a:ext cx="3653218" cy="767894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wrap="square" anchor="ctr">
            <a:noAutofit/>
          </a:bodyPr>
          <a:lstStyle/>
          <a:p>
            <a:pPr algn="ctr" defTabSz="609381">
              <a:defRPr/>
            </a:pPr>
            <a:r>
              <a:rPr lang="en-US" sz="2000" kern="0" dirty="0">
                <a:solidFill>
                  <a:schemeClr val="bg1"/>
                </a:solidFill>
                <a:latin typeface="Segoe UI Light"/>
              </a:rPr>
              <a:t>Log Analytics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379" y="1608068"/>
            <a:ext cx="382504" cy="382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630" y="1487140"/>
            <a:ext cx="382504" cy="382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78" y="1393154"/>
            <a:ext cx="382504" cy="382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5" name="TextBox 114"/>
          <p:cNvSpPr txBox="1"/>
          <p:nvPr/>
        </p:nvSpPr>
        <p:spPr>
          <a:xfrm>
            <a:off x="4125390" y="928326"/>
            <a:ext cx="1886158" cy="515525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913841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Windows agents</a:t>
            </a:r>
          </a:p>
        </p:txBody>
      </p:sp>
      <p:pic>
        <p:nvPicPr>
          <p:cNvPr id="1028" name="Picture 4" descr="oms-direct-agent-diagr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846" y="2952676"/>
            <a:ext cx="5809426" cy="32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3769111" y="6384906"/>
            <a:ext cx="7935183" cy="312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25"/>
            <a:r>
              <a:rPr lang="en-US" sz="1400" dirty="0">
                <a:solidFill>
                  <a:srgbClr val="FFFFFF"/>
                </a:solidFill>
                <a:latin typeface="Calibri"/>
                <a:hlinkClick r:id="rId7"/>
              </a:rPr>
              <a:t>https://azure.microsoft.com/en-us/documentation/articles/log-analytics-windows-agents/</a:t>
            </a:r>
            <a:r>
              <a:rPr lang="en-US" sz="1400" dirty="0">
                <a:solidFill>
                  <a:srgbClr val="FFFFFF"/>
                </a:solidFill>
                <a:latin typeface="Calibri"/>
              </a:rPr>
              <a:t>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261689" y="2313842"/>
            <a:ext cx="7423558" cy="469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25"/>
            <a:r>
              <a:rPr 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 to Windows computers in your on-premises infrastructure directly to OMS workspaces by using a customized version of the Microsoft Monitoring Agent (MMA). </a:t>
            </a:r>
          </a:p>
        </p:txBody>
      </p:sp>
    </p:spTree>
    <p:extLst>
      <p:ext uri="{BB962C8B-B14F-4D97-AF65-F5344CB8AC3E}">
        <p14:creationId xmlns:p14="http://schemas.microsoft.com/office/powerpoint/2010/main" val="369870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4005481" y="439046"/>
            <a:ext cx="7683224" cy="142753"/>
            <a:chOff x="4024234" y="438622"/>
            <a:chExt cx="7684314" cy="142774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024234" y="441797"/>
              <a:ext cx="7680855" cy="0"/>
            </a:xfrm>
            <a:prstGeom prst="line">
              <a:avLst/>
            </a:prstGeom>
            <a:ln w="12700">
              <a:solidFill>
                <a:srgbClr val="0B9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024234" y="438622"/>
              <a:ext cx="3459" cy="142774"/>
            </a:xfrm>
            <a:prstGeom prst="line">
              <a:avLst/>
            </a:prstGeom>
            <a:ln w="12700">
              <a:solidFill>
                <a:srgbClr val="0B9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705089" y="438622"/>
              <a:ext cx="3459" cy="142774"/>
            </a:xfrm>
            <a:prstGeom prst="line">
              <a:avLst/>
            </a:prstGeom>
            <a:ln w="12700">
              <a:solidFill>
                <a:srgbClr val="0B9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8" r="15237"/>
          <a:stretch/>
        </p:blipFill>
        <p:spPr>
          <a:xfrm>
            <a:off x="864" y="487"/>
            <a:ext cx="3343939" cy="68570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64" y="2432"/>
            <a:ext cx="3343939" cy="6855082"/>
          </a:xfrm>
          <a:prstGeom prst="rect">
            <a:avLst/>
          </a:prstGeom>
          <a:solidFill>
            <a:srgbClr val="0070C0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653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400" dirty="0">
              <a:solidFill>
                <a:srgbClr val="FFFFFF"/>
              </a:solidFill>
              <a:latin typeface="Segoe UI Light"/>
              <a:ea typeface="MS PGothic" panose="020B0600070205080204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3040972" y="1456"/>
            <a:ext cx="607664" cy="6857029"/>
            <a:chOff x="5285978" y="-2"/>
            <a:chExt cx="607750" cy="6858002"/>
          </a:xfrm>
        </p:grpSpPr>
        <p:sp>
          <p:nvSpPr>
            <p:cNvPr id="6" name="Rectangle 5"/>
            <p:cNvSpPr/>
            <p:nvPr/>
          </p:nvSpPr>
          <p:spPr bwMode="auto">
            <a:xfrm>
              <a:off x="5285978" y="-2"/>
              <a:ext cx="302023" cy="6857999"/>
            </a:xfrm>
            <a:prstGeom prst="rect">
              <a:avLst/>
            </a:prstGeom>
            <a:solidFill>
              <a:schemeClr val="tx1">
                <a:lumMod val="75000"/>
                <a:alpha val="25098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591705" y="1"/>
              <a:ext cx="302023" cy="6857999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Title 17"/>
          <p:cNvSpPr txBox="1">
            <a:spLocks/>
          </p:cNvSpPr>
          <p:nvPr/>
        </p:nvSpPr>
        <p:spPr bwMode="auto">
          <a:xfrm>
            <a:off x="3969652" y="474877"/>
            <a:ext cx="1571440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0092FF"/>
                </a:solidFill>
                <a:latin typeface="Segoe UI" charset="0"/>
                <a:ea typeface="Segoe UI" charset="0"/>
                <a:cs typeface="Segoe UI" charset="0"/>
              </a:rPr>
              <a:t>COLLECT AND INDEX DATA</a:t>
            </a:r>
          </a:p>
        </p:txBody>
      </p:sp>
      <p:sp>
        <p:nvSpPr>
          <p:cNvPr id="37" name="Title 17"/>
          <p:cNvSpPr txBox="1">
            <a:spLocks/>
          </p:cNvSpPr>
          <p:nvPr/>
        </p:nvSpPr>
        <p:spPr bwMode="auto">
          <a:xfrm>
            <a:off x="5637847" y="474877"/>
            <a:ext cx="1571440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SEARCH AND INVESTIGATE</a:t>
            </a:r>
          </a:p>
        </p:txBody>
      </p:sp>
      <p:sp>
        <p:nvSpPr>
          <p:cNvPr id="38" name="Title 17"/>
          <p:cNvSpPr txBox="1">
            <a:spLocks/>
          </p:cNvSpPr>
          <p:nvPr/>
        </p:nvSpPr>
        <p:spPr bwMode="auto">
          <a:xfrm>
            <a:off x="7306040" y="474877"/>
            <a:ext cx="1514893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CORRELATE AND ANALYZE</a:t>
            </a:r>
          </a:p>
        </p:txBody>
      </p:sp>
      <p:sp>
        <p:nvSpPr>
          <p:cNvPr id="39" name="Title 17"/>
          <p:cNvSpPr txBox="1">
            <a:spLocks/>
          </p:cNvSpPr>
          <p:nvPr/>
        </p:nvSpPr>
        <p:spPr bwMode="auto">
          <a:xfrm>
            <a:off x="8917688" y="474877"/>
            <a:ext cx="1411104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VISUALIZE AND REPORT</a:t>
            </a:r>
          </a:p>
        </p:txBody>
      </p:sp>
      <p:sp>
        <p:nvSpPr>
          <p:cNvPr id="40" name="Title 17"/>
          <p:cNvSpPr txBox="1">
            <a:spLocks/>
          </p:cNvSpPr>
          <p:nvPr/>
        </p:nvSpPr>
        <p:spPr bwMode="auto">
          <a:xfrm>
            <a:off x="10425549" y="470794"/>
            <a:ext cx="1278745" cy="22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MONITOR AND ALERT</a:t>
            </a:r>
          </a:p>
        </p:txBody>
      </p:sp>
      <p:sp>
        <p:nvSpPr>
          <p:cNvPr id="41" name="Title 17"/>
          <p:cNvSpPr txBox="1">
            <a:spLocks/>
          </p:cNvSpPr>
          <p:nvPr/>
        </p:nvSpPr>
        <p:spPr bwMode="auto">
          <a:xfrm>
            <a:off x="3969652" y="208043"/>
            <a:ext cx="1272345" cy="2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0B97FF"/>
                </a:solidFill>
                <a:latin typeface="Segoe UI" charset="0"/>
                <a:ea typeface="Segoe UI" charset="0"/>
                <a:cs typeface="Segoe UI" charset="0"/>
              </a:rPr>
              <a:t>UNIFIED EXPERIENCE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55" y="1990518"/>
            <a:ext cx="1786730" cy="2581321"/>
          </a:xfrm>
          <a:prstGeom prst="rect">
            <a:avLst/>
          </a:prstGeom>
        </p:spPr>
      </p:pic>
      <p:cxnSp>
        <p:nvCxnSpPr>
          <p:cNvPr id="172" name="Straight Arrow Connector 171"/>
          <p:cNvCxnSpPr/>
          <p:nvPr/>
        </p:nvCxnSpPr>
        <p:spPr>
          <a:xfrm>
            <a:off x="5485468" y="1629030"/>
            <a:ext cx="2696211" cy="0"/>
          </a:xfrm>
          <a:prstGeom prst="straightConnector1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217"/>
          <p:cNvSpPr/>
          <p:nvPr/>
        </p:nvSpPr>
        <p:spPr>
          <a:xfrm>
            <a:off x="8202937" y="1249881"/>
            <a:ext cx="3653218" cy="767894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wrap="square" anchor="ctr">
            <a:noAutofit/>
          </a:bodyPr>
          <a:lstStyle/>
          <a:p>
            <a:pPr algn="ctr" defTabSz="609381">
              <a:defRPr/>
            </a:pPr>
            <a:r>
              <a:rPr lang="en-US" sz="2000" kern="0" dirty="0">
                <a:solidFill>
                  <a:schemeClr val="bg1"/>
                </a:solidFill>
                <a:latin typeface="Segoe UI Light"/>
              </a:rPr>
              <a:t>Log Analytics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659901" y="927985"/>
            <a:ext cx="946931" cy="515525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913841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SCOM</a:t>
            </a: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12" t="-1" r="-11019" b="-19481"/>
          <a:stretch/>
        </p:blipFill>
        <p:spPr>
          <a:xfrm>
            <a:off x="4885782" y="1341856"/>
            <a:ext cx="587994" cy="67591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050" name="Picture 2" descr="oms-operations-manager-integration-diagr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61" y="3204583"/>
            <a:ext cx="6037455" cy="353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905561" y="2112875"/>
            <a:ext cx="8285575" cy="1034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25"/>
            <a:r>
              <a:rPr 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 Operations Manager with your OMS workspace to:</a:t>
            </a:r>
          </a:p>
          <a:p>
            <a:pPr marL="285695" indent="-285695" defTabSz="91422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Continue monitoring the health of your IT services with Operations Manager</a:t>
            </a:r>
          </a:p>
          <a:p>
            <a:pPr marL="285695" indent="-285695" defTabSz="91422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Maintain integration with your ITSM solutions supporting incident and problem management</a:t>
            </a:r>
          </a:p>
          <a:p>
            <a:pPr marL="285695" indent="-285695" defTabSz="91422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the lifecycle of agents deployed to on-premises and public cloud IaaS virtual machines that you monitor with Operations Manager</a:t>
            </a:r>
          </a:p>
        </p:txBody>
      </p:sp>
    </p:spTree>
    <p:extLst>
      <p:ext uri="{BB962C8B-B14F-4D97-AF65-F5344CB8AC3E}">
        <p14:creationId xmlns:p14="http://schemas.microsoft.com/office/powerpoint/2010/main" val="124569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4005481" y="439046"/>
            <a:ext cx="7683224" cy="142753"/>
            <a:chOff x="4024234" y="438622"/>
            <a:chExt cx="7684314" cy="142774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024234" y="441797"/>
              <a:ext cx="7680855" cy="0"/>
            </a:xfrm>
            <a:prstGeom prst="line">
              <a:avLst/>
            </a:prstGeom>
            <a:ln w="12700">
              <a:solidFill>
                <a:srgbClr val="0B9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024234" y="438622"/>
              <a:ext cx="3459" cy="142774"/>
            </a:xfrm>
            <a:prstGeom prst="line">
              <a:avLst/>
            </a:prstGeom>
            <a:ln w="12700">
              <a:solidFill>
                <a:srgbClr val="0B9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705089" y="438622"/>
              <a:ext cx="3459" cy="142774"/>
            </a:xfrm>
            <a:prstGeom prst="line">
              <a:avLst/>
            </a:prstGeom>
            <a:ln w="12700">
              <a:solidFill>
                <a:srgbClr val="0B9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8" r="15237"/>
          <a:stretch/>
        </p:blipFill>
        <p:spPr>
          <a:xfrm>
            <a:off x="864" y="487"/>
            <a:ext cx="3343939" cy="68570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64" y="2432"/>
            <a:ext cx="3343939" cy="6855082"/>
          </a:xfrm>
          <a:prstGeom prst="rect">
            <a:avLst/>
          </a:prstGeom>
          <a:solidFill>
            <a:srgbClr val="0070C0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653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400" dirty="0">
              <a:solidFill>
                <a:srgbClr val="FFFFFF"/>
              </a:solidFill>
              <a:latin typeface="Segoe UI Light"/>
              <a:ea typeface="MS PGothic" panose="020B0600070205080204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3040972" y="1456"/>
            <a:ext cx="607664" cy="6857029"/>
            <a:chOff x="5285978" y="-2"/>
            <a:chExt cx="607750" cy="6858002"/>
          </a:xfrm>
        </p:grpSpPr>
        <p:sp>
          <p:nvSpPr>
            <p:cNvPr id="6" name="Rectangle 5"/>
            <p:cNvSpPr/>
            <p:nvPr/>
          </p:nvSpPr>
          <p:spPr bwMode="auto">
            <a:xfrm>
              <a:off x="5285978" y="-2"/>
              <a:ext cx="302023" cy="6857999"/>
            </a:xfrm>
            <a:prstGeom prst="rect">
              <a:avLst/>
            </a:prstGeom>
            <a:solidFill>
              <a:schemeClr val="tx1">
                <a:lumMod val="75000"/>
                <a:alpha val="25098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591705" y="1"/>
              <a:ext cx="302023" cy="6857999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Title 17"/>
          <p:cNvSpPr txBox="1">
            <a:spLocks/>
          </p:cNvSpPr>
          <p:nvPr/>
        </p:nvSpPr>
        <p:spPr bwMode="auto">
          <a:xfrm>
            <a:off x="3969652" y="474877"/>
            <a:ext cx="1571440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0092FF"/>
                </a:solidFill>
                <a:latin typeface="Segoe UI" charset="0"/>
                <a:ea typeface="Segoe UI" charset="0"/>
                <a:cs typeface="Segoe UI" charset="0"/>
              </a:rPr>
              <a:t>COLLECT AND INDEX DATA</a:t>
            </a:r>
          </a:p>
        </p:txBody>
      </p:sp>
      <p:sp>
        <p:nvSpPr>
          <p:cNvPr id="37" name="Title 17"/>
          <p:cNvSpPr txBox="1">
            <a:spLocks/>
          </p:cNvSpPr>
          <p:nvPr/>
        </p:nvSpPr>
        <p:spPr bwMode="auto">
          <a:xfrm>
            <a:off x="5637847" y="474877"/>
            <a:ext cx="1571440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SEARCH AND INVESTIGATE</a:t>
            </a:r>
          </a:p>
        </p:txBody>
      </p:sp>
      <p:sp>
        <p:nvSpPr>
          <p:cNvPr id="38" name="Title 17"/>
          <p:cNvSpPr txBox="1">
            <a:spLocks/>
          </p:cNvSpPr>
          <p:nvPr/>
        </p:nvSpPr>
        <p:spPr bwMode="auto">
          <a:xfrm>
            <a:off x="7306040" y="474877"/>
            <a:ext cx="1514893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CORRELATE AND ANALYZE</a:t>
            </a:r>
          </a:p>
        </p:txBody>
      </p:sp>
      <p:sp>
        <p:nvSpPr>
          <p:cNvPr id="39" name="Title 17"/>
          <p:cNvSpPr txBox="1">
            <a:spLocks/>
          </p:cNvSpPr>
          <p:nvPr/>
        </p:nvSpPr>
        <p:spPr bwMode="auto">
          <a:xfrm>
            <a:off x="8917688" y="474877"/>
            <a:ext cx="1411104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VISUALIZE AND REPORT</a:t>
            </a:r>
          </a:p>
        </p:txBody>
      </p:sp>
      <p:sp>
        <p:nvSpPr>
          <p:cNvPr id="40" name="Title 17"/>
          <p:cNvSpPr txBox="1">
            <a:spLocks/>
          </p:cNvSpPr>
          <p:nvPr/>
        </p:nvSpPr>
        <p:spPr bwMode="auto">
          <a:xfrm>
            <a:off x="10425549" y="470794"/>
            <a:ext cx="1278745" cy="22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MONITOR AND ALERT</a:t>
            </a:r>
          </a:p>
        </p:txBody>
      </p:sp>
      <p:sp>
        <p:nvSpPr>
          <p:cNvPr id="41" name="Title 17"/>
          <p:cNvSpPr txBox="1">
            <a:spLocks/>
          </p:cNvSpPr>
          <p:nvPr/>
        </p:nvSpPr>
        <p:spPr bwMode="auto">
          <a:xfrm>
            <a:off x="3969652" y="208043"/>
            <a:ext cx="1272345" cy="2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0B97FF"/>
                </a:solidFill>
                <a:latin typeface="Segoe UI" charset="0"/>
                <a:ea typeface="Segoe UI" charset="0"/>
                <a:cs typeface="Segoe UI" charset="0"/>
              </a:rPr>
              <a:t>UNIFIED EXPERIENCE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55" y="1990518"/>
            <a:ext cx="1786730" cy="2581321"/>
          </a:xfrm>
          <a:prstGeom prst="rect">
            <a:avLst/>
          </a:prstGeom>
        </p:spPr>
      </p:pic>
      <p:sp>
        <p:nvSpPr>
          <p:cNvPr id="164" name="TextBox 163"/>
          <p:cNvSpPr txBox="1"/>
          <p:nvPr/>
        </p:nvSpPr>
        <p:spPr>
          <a:xfrm>
            <a:off x="4299770" y="928383"/>
            <a:ext cx="1759538" cy="515525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913841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Linux / </a:t>
            </a:r>
            <a:r>
              <a:rPr lang="en-US" sz="16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FluentD</a:t>
            </a:r>
            <a:endParaRPr lang="en-US" sz="1600" kern="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</a:endParaRPr>
          </a:p>
        </p:txBody>
      </p:sp>
      <p:pic>
        <p:nvPicPr>
          <p:cNvPr id="165" name="Picture 1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37" y="1560020"/>
            <a:ext cx="382504" cy="382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88" y="1439090"/>
            <a:ext cx="382504" cy="382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836" y="1345107"/>
            <a:ext cx="382504" cy="382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2" name="Straight Arrow Connector 171"/>
          <p:cNvCxnSpPr/>
          <p:nvPr/>
        </p:nvCxnSpPr>
        <p:spPr>
          <a:xfrm>
            <a:off x="5485468" y="1629030"/>
            <a:ext cx="2696211" cy="0"/>
          </a:xfrm>
          <a:prstGeom prst="straightConnector1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217"/>
          <p:cNvSpPr/>
          <p:nvPr/>
        </p:nvSpPr>
        <p:spPr>
          <a:xfrm>
            <a:off x="8202937" y="1249881"/>
            <a:ext cx="3653218" cy="767894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wrap="square" anchor="ctr">
            <a:noAutofit/>
          </a:bodyPr>
          <a:lstStyle/>
          <a:p>
            <a:pPr algn="ctr" defTabSz="609381">
              <a:defRPr/>
            </a:pPr>
            <a:r>
              <a:rPr lang="en-US" sz="2000" kern="0" dirty="0">
                <a:solidFill>
                  <a:schemeClr val="bg1"/>
                </a:solidFill>
                <a:latin typeface="Segoe UI Light"/>
              </a:rPr>
              <a:t>Log Analytics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299771" y="2763062"/>
            <a:ext cx="7646146" cy="3945117"/>
            <a:chOff x="1374253" y="1288092"/>
            <a:chExt cx="10572492" cy="5511439"/>
          </a:xfrm>
        </p:grpSpPr>
        <p:sp>
          <p:nvSpPr>
            <p:cNvPr id="76" name="Rectangle 75"/>
            <p:cNvSpPr/>
            <p:nvPr/>
          </p:nvSpPr>
          <p:spPr bwMode="auto">
            <a:xfrm>
              <a:off x="5296885" y="1288092"/>
              <a:ext cx="6649860" cy="53004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5871926" y="2972563"/>
              <a:ext cx="3381046" cy="3156816"/>
              <a:chOff x="584831" y="1691296"/>
              <a:chExt cx="2536504" cy="2368284"/>
            </a:xfrm>
          </p:grpSpPr>
          <p:sp>
            <p:nvSpPr>
              <p:cNvPr id="78" name="Rectangle 77"/>
              <p:cNvSpPr/>
              <p:nvPr/>
            </p:nvSpPr>
            <p:spPr bwMode="auto">
              <a:xfrm>
                <a:off x="584831" y="1691296"/>
                <a:ext cx="2536504" cy="63964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0" tIns="45700" rIns="0" bIns="457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0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OMI Server</a:t>
                </a:r>
              </a:p>
              <a:p>
                <a:pPr algn="ctr" defTabSz="91380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(CIM Server)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 bwMode="auto">
              <a:xfrm>
                <a:off x="2481989" y="2325215"/>
                <a:ext cx="639346" cy="173436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vert="vert" wrap="square" lIns="0" tIns="45700" rIns="0" bIns="457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0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kern="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Providers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587512" y="2325952"/>
                <a:ext cx="1902520" cy="297719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5700" rIns="0" bIns="457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0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Operating System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 bwMode="auto">
              <a:xfrm>
                <a:off x="587512" y="2629468"/>
                <a:ext cx="1902520" cy="259419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5700" rIns="0" bIns="457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0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Apache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 bwMode="auto">
              <a:xfrm>
                <a:off x="587512" y="2884524"/>
                <a:ext cx="1902520" cy="30186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5700" rIns="0" bIns="457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0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MySQL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 bwMode="auto">
              <a:xfrm>
                <a:off x="587512" y="3186387"/>
                <a:ext cx="1902520" cy="319449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5700" rIns="0" bIns="457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0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Containers</a:t>
                </a:r>
              </a:p>
            </p:txBody>
          </p:sp>
        </p:grpSp>
        <p:sp>
          <p:nvSpPr>
            <p:cNvPr id="84" name="Rectangle 83"/>
            <p:cNvSpPr/>
            <p:nvPr/>
          </p:nvSpPr>
          <p:spPr bwMode="auto">
            <a:xfrm>
              <a:off x="9812470" y="1820669"/>
              <a:ext cx="1915529" cy="86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45700" rIns="0" bIns="457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0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 dirty="0">
                  <a:solidFill>
                    <a:srgbClr val="0072C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syslog</a:t>
              </a: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9826269" y="2972564"/>
              <a:ext cx="1901730" cy="8792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45700" rIns="0" bIns="457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0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 dirty="0">
                  <a:solidFill>
                    <a:srgbClr val="0072C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Nagios</a:t>
              </a: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9830574" y="4043540"/>
              <a:ext cx="1901730" cy="8792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45700" rIns="0" bIns="457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0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 dirty="0" err="1">
                  <a:solidFill>
                    <a:srgbClr val="0072C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Zabbix</a:t>
              </a:r>
              <a:endParaRPr lang="en-US" sz="1200" kern="0" dirty="0">
                <a:solidFill>
                  <a:srgbClr val="0072C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7518226" y="2686466"/>
              <a:ext cx="0" cy="286095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1374253" y="2023323"/>
              <a:ext cx="768540" cy="409457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wrap="square" lIns="179209" tIns="143367" rIns="179209" bIns="143367" rtlCol="0">
              <a:spAutoFit/>
            </a:bodyPr>
            <a:lstStyle/>
            <a:p>
              <a:pPr algn="ctr"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OMS Service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018256" y="6104217"/>
              <a:ext cx="3460280" cy="695314"/>
            </a:xfrm>
            <a:prstGeom prst="rect">
              <a:avLst/>
            </a:prstGeom>
            <a:noFill/>
          </p:spPr>
          <p:txBody>
            <a:bodyPr wrap="square" lIns="179209" tIns="143367" rIns="179209" bIns="143367" rtlCol="0">
              <a:spAutoFit/>
            </a:bodyPr>
            <a:lstStyle/>
            <a:p>
              <a:pPr algn="ctr"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kern="0" dirty="0">
                  <a:solidFill>
                    <a:srgbClr val="0072C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Linux Computer</a:t>
              </a:r>
            </a:p>
          </p:txBody>
        </p:sp>
        <p:sp>
          <p:nvSpPr>
            <p:cNvPr id="90" name="Rectangle 89"/>
            <p:cNvSpPr/>
            <p:nvPr/>
          </p:nvSpPr>
          <p:spPr bwMode="auto">
            <a:xfrm flipH="1">
              <a:off x="5881055" y="5382664"/>
              <a:ext cx="2530419" cy="37765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0" tIns="45700" rIns="0" bIns="457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0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omsconfig</a:t>
              </a:r>
              <a:r>
                <a:rPr lang="en-US" sz="105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 (DSC)</a:t>
              </a:r>
            </a:p>
          </p:txBody>
        </p:sp>
        <p:sp>
          <p:nvSpPr>
            <p:cNvPr id="91" name="Rectangle 90"/>
            <p:cNvSpPr/>
            <p:nvPr/>
          </p:nvSpPr>
          <p:spPr bwMode="auto">
            <a:xfrm flipH="1">
              <a:off x="5875015" y="5751720"/>
              <a:ext cx="2535973" cy="37765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0" tIns="45700" rIns="0" bIns="457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0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PS DSC</a:t>
              </a:r>
            </a:p>
          </p:txBody>
        </p:sp>
        <p:cxnSp>
          <p:nvCxnSpPr>
            <p:cNvPr id="92" name="Elbow Connector 91"/>
            <p:cNvCxnSpPr/>
            <p:nvPr/>
          </p:nvCxnSpPr>
          <p:spPr>
            <a:xfrm rot="10800000" flipV="1">
              <a:off x="9252972" y="2159246"/>
              <a:ext cx="573297" cy="1"/>
            </a:xfrm>
            <a:prstGeom prst="bentConnector3">
              <a:avLst/>
            </a:prstGeom>
            <a:ln w="31750">
              <a:solidFill>
                <a:schemeClr val="accent2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Elbow Connector 92"/>
            <p:cNvCxnSpPr/>
            <p:nvPr/>
          </p:nvCxnSpPr>
          <p:spPr>
            <a:xfrm flipV="1">
              <a:off x="9252971" y="5531455"/>
              <a:ext cx="628060" cy="1"/>
            </a:xfrm>
            <a:prstGeom prst="bentConnector3">
              <a:avLst/>
            </a:prstGeom>
            <a:ln w="31750">
              <a:solidFill>
                <a:schemeClr val="accent2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/>
            <p:nvPr/>
          </p:nvCxnSpPr>
          <p:spPr>
            <a:xfrm>
              <a:off x="9525822" y="3410490"/>
              <a:ext cx="355927" cy="1"/>
            </a:xfrm>
            <a:prstGeom prst="bentConnector3">
              <a:avLst/>
            </a:prstGeom>
            <a:ln w="31750">
              <a:solidFill>
                <a:schemeClr val="accent2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/>
            <p:nvPr/>
          </p:nvCxnSpPr>
          <p:spPr>
            <a:xfrm>
              <a:off x="9481482" y="4563085"/>
              <a:ext cx="355927" cy="1"/>
            </a:xfrm>
            <a:prstGeom prst="bentConnector3">
              <a:avLst/>
            </a:prstGeom>
            <a:ln w="31750">
              <a:solidFill>
                <a:srgbClr val="0072C6"/>
              </a:solidFill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6" name="Elbow Connector 95"/>
            <p:cNvCxnSpPr/>
            <p:nvPr/>
          </p:nvCxnSpPr>
          <p:spPr>
            <a:xfrm rot="16200000" flipH="1">
              <a:off x="8536709" y="3595011"/>
              <a:ext cx="1935841" cy="301"/>
            </a:xfrm>
            <a:prstGeom prst="bentConnector3">
              <a:avLst/>
            </a:prstGeom>
            <a:ln w="31750">
              <a:solidFill>
                <a:schemeClr val="accent2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/>
            <p:nvPr/>
          </p:nvCxnSpPr>
          <p:spPr>
            <a:xfrm>
              <a:off x="9158351" y="2627241"/>
              <a:ext cx="355927" cy="1"/>
            </a:xfrm>
            <a:prstGeom prst="bentConnector3">
              <a:avLst>
                <a:gd name="adj1" fmla="val 9709"/>
              </a:avLst>
            </a:prstGeom>
            <a:ln w="31750">
              <a:solidFill>
                <a:srgbClr val="0072C6"/>
              </a:solidFill>
              <a:headEnd type="none"/>
              <a:tailEnd type="non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8" name="Rectangle 97"/>
            <p:cNvSpPr/>
            <p:nvPr/>
          </p:nvSpPr>
          <p:spPr>
            <a:xfrm>
              <a:off x="3350939" y="2347294"/>
              <a:ext cx="669715" cy="322784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 defTabSz="896214">
                <a:defRPr/>
              </a:pPr>
              <a:r>
                <a:rPr lang="en-US" sz="1400" kern="0" dirty="0">
                  <a:solidFill>
                    <a:srgbClr val="0072C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Firewall/proxy</a:t>
              </a:r>
            </a:p>
          </p:txBody>
        </p:sp>
        <p:cxnSp>
          <p:nvCxnSpPr>
            <p:cNvPr id="99" name="Elbow Connector 98"/>
            <p:cNvCxnSpPr>
              <a:stCxn id="107" idx="1"/>
              <a:endCxn id="98" idx="3"/>
            </p:cNvCxnSpPr>
            <p:nvPr/>
          </p:nvCxnSpPr>
          <p:spPr>
            <a:xfrm rot="10800000" flipV="1">
              <a:off x="4020655" y="2321510"/>
              <a:ext cx="1852924" cy="1639707"/>
            </a:xfrm>
            <a:prstGeom prst="bent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3577705" y="1571004"/>
              <a:ext cx="2007525" cy="642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214">
                <a:defRPr/>
              </a:pPr>
              <a:r>
                <a:rPr lang="en-US" sz="1200" kern="0" dirty="0">
                  <a:solidFill>
                    <a:sysClr val="windowText" lastClr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Upload data (HTTPS)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451057" y="5641799"/>
              <a:ext cx="1911491" cy="642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6214">
                <a:defRPr/>
              </a:pPr>
              <a:r>
                <a:rPr lang="en-US" sz="1200" kern="0" dirty="0">
                  <a:solidFill>
                    <a:sysClr val="windowText" lastClr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Pull configuration</a:t>
              </a:r>
            </a:p>
            <a:p>
              <a:pPr algn="ctr" defTabSz="896214">
                <a:defRPr/>
              </a:pPr>
              <a:r>
                <a:rPr lang="en-US" sz="1200" kern="0" dirty="0">
                  <a:solidFill>
                    <a:sysClr val="windowText" lastClr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(https)</a:t>
              </a:r>
            </a:p>
          </p:txBody>
        </p:sp>
        <p:cxnSp>
          <p:nvCxnSpPr>
            <p:cNvPr id="102" name="Elbow Connector 101"/>
            <p:cNvCxnSpPr/>
            <p:nvPr/>
          </p:nvCxnSpPr>
          <p:spPr>
            <a:xfrm rot="10800000">
              <a:off x="4004642" y="4170505"/>
              <a:ext cx="1848783" cy="1589817"/>
            </a:xfrm>
            <a:prstGeom prst="bent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98" idx="1"/>
            </p:cNvCxnSpPr>
            <p:nvPr/>
          </p:nvCxnSpPr>
          <p:spPr>
            <a:xfrm flipH="1" flipV="1">
              <a:off x="2062661" y="3961216"/>
              <a:ext cx="1288277" cy="1"/>
            </a:xfrm>
            <a:prstGeom prst="straightConnector1">
              <a:avLst/>
            </a:prstGeom>
            <a:ln w="60325"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4" name="Group 103"/>
            <p:cNvGrpSpPr/>
            <p:nvPr/>
          </p:nvGrpSpPr>
          <p:grpSpPr>
            <a:xfrm>
              <a:off x="9252971" y="2321510"/>
              <a:ext cx="628780" cy="2988827"/>
              <a:chOff x="9438968" y="2367403"/>
              <a:chExt cx="641480" cy="3049192"/>
            </a:xfrm>
          </p:grpSpPr>
          <p:cxnSp>
            <p:nvCxnSpPr>
              <p:cNvPr id="105" name="Elbow Connector 104"/>
              <p:cNvCxnSpPr>
                <a:endCxn id="107" idx="3"/>
              </p:cNvCxnSpPr>
              <p:nvPr/>
            </p:nvCxnSpPr>
            <p:spPr>
              <a:xfrm rot="16200000" flipV="1">
                <a:off x="8099621" y="3706750"/>
                <a:ext cx="3049192" cy="370497"/>
              </a:xfrm>
              <a:prstGeom prst="bentConnector2">
                <a:avLst/>
              </a:prstGeom>
              <a:ln w="31750">
                <a:solidFill>
                  <a:schemeClr val="accent2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6" name="Elbow Connector 105"/>
              <p:cNvCxnSpPr/>
              <p:nvPr/>
            </p:nvCxnSpPr>
            <p:spPr>
              <a:xfrm rot="10800000">
                <a:off x="9809467" y="5413010"/>
                <a:ext cx="270981" cy="2"/>
              </a:xfrm>
              <a:prstGeom prst="bentConnector3">
                <a:avLst/>
              </a:prstGeom>
              <a:ln w="31750">
                <a:solidFill>
                  <a:schemeClr val="accent2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07" name="Rectangle 106"/>
            <p:cNvSpPr/>
            <p:nvPr/>
          </p:nvSpPr>
          <p:spPr bwMode="auto">
            <a:xfrm>
              <a:off x="5873577" y="1903485"/>
              <a:ext cx="3379394" cy="83604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0" tIns="45700" rIns="0" bIns="457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0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omsagent</a:t>
              </a: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 (</a:t>
              </a:r>
              <a:r>
                <a:rPr lang="en-US" sz="12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FluentD</a:t>
              </a: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9830574" y="5089221"/>
              <a:ext cx="1901730" cy="8792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45700" rIns="0" bIns="457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0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 dirty="0">
                  <a:solidFill>
                    <a:srgbClr val="0072C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Docker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3786006" y="2071356"/>
            <a:ext cx="8159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25"/>
            <a:r>
              <a:rPr 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and act on data generated from Linux computers. Adding data collected from Linux to Log Analytics</a:t>
            </a:r>
          </a:p>
          <a:p>
            <a:pPr defTabSz="914225"/>
            <a:r>
              <a:rPr 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allows you to manage Linux systems and container solutions like Docker regardless of where your computers are located—virtually anywhere.</a:t>
            </a:r>
          </a:p>
        </p:txBody>
      </p:sp>
    </p:spTree>
    <p:extLst>
      <p:ext uri="{BB962C8B-B14F-4D97-AF65-F5344CB8AC3E}">
        <p14:creationId xmlns:p14="http://schemas.microsoft.com/office/powerpoint/2010/main" val="213871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4005481" y="439046"/>
            <a:ext cx="7683224" cy="142753"/>
            <a:chOff x="4024234" y="438622"/>
            <a:chExt cx="7684314" cy="142774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024234" y="441797"/>
              <a:ext cx="7680855" cy="0"/>
            </a:xfrm>
            <a:prstGeom prst="line">
              <a:avLst/>
            </a:prstGeom>
            <a:ln w="12700">
              <a:solidFill>
                <a:srgbClr val="0B9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024234" y="438622"/>
              <a:ext cx="3459" cy="142774"/>
            </a:xfrm>
            <a:prstGeom prst="line">
              <a:avLst/>
            </a:prstGeom>
            <a:ln w="12700">
              <a:solidFill>
                <a:srgbClr val="0B9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705089" y="438622"/>
              <a:ext cx="3459" cy="142774"/>
            </a:xfrm>
            <a:prstGeom prst="line">
              <a:avLst/>
            </a:prstGeom>
            <a:ln w="12700">
              <a:solidFill>
                <a:srgbClr val="0B9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8" r="15237"/>
          <a:stretch/>
        </p:blipFill>
        <p:spPr>
          <a:xfrm>
            <a:off x="864" y="487"/>
            <a:ext cx="3343939" cy="68570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64" y="2432"/>
            <a:ext cx="3343939" cy="6855082"/>
          </a:xfrm>
          <a:prstGeom prst="rect">
            <a:avLst/>
          </a:prstGeom>
          <a:solidFill>
            <a:srgbClr val="0070C0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653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400" dirty="0">
              <a:solidFill>
                <a:srgbClr val="FFFFFF"/>
              </a:solidFill>
              <a:latin typeface="Segoe UI Light"/>
              <a:ea typeface="MS PGothic" panose="020B0600070205080204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3040972" y="1456"/>
            <a:ext cx="607664" cy="6857029"/>
            <a:chOff x="5285978" y="-2"/>
            <a:chExt cx="607750" cy="6858002"/>
          </a:xfrm>
        </p:grpSpPr>
        <p:sp>
          <p:nvSpPr>
            <p:cNvPr id="6" name="Rectangle 5"/>
            <p:cNvSpPr/>
            <p:nvPr/>
          </p:nvSpPr>
          <p:spPr bwMode="auto">
            <a:xfrm>
              <a:off x="5285978" y="-2"/>
              <a:ext cx="302023" cy="6857999"/>
            </a:xfrm>
            <a:prstGeom prst="rect">
              <a:avLst/>
            </a:prstGeom>
            <a:solidFill>
              <a:schemeClr val="tx1">
                <a:lumMod val="75000"/>
                <a:alpha val="25098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591705" y="1"/>
              <a:ext cx="302023" cy="6857999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Title 17"/>
          <p:cNvSpPr txBox="1">
            <a:spLocks/>
          </p:cNvSpPr>
          <p:nvPr/>
        </p:nvSpPr>
        <p:spPr bwMode="auto">
          <a:xfrm>
            <a:off x="3969652" y="474877"/>
            <a:ext cx="1571440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0092FF"/>
                </a:solidFill>
                <a:latin typeface="Segoe UI" charset="0"/>
                <a:ea typeface="Segoe UI" charset="0"/>
                <a:cs typeface="Segoe UI" charset="0"/>
              </a:rPr>
              <a:t>COLLECT AND INDEX DATA</a:t>
            </a:r>
          </a:p>
        </p:txBody>
      </p:sp>
      <p:sp>
        <p:nvSpPr>
          <p:cNvPr id="37" name="Title 17"/>
          <p:cNvSpPr txBox="1">
            <a:spLocks/>
          </p:cNvSpPr>
          <p:nvPr/>
        </p:nvSpPr>
        <p:spPr bwMode="auto">
          <a:xfrm>
            <a:off x="5637847" y="474877"/>
            <a:ext cx="1571440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SEARCH AND INVESTIGATE</a:t>
            </a:r>
          </a:p>
        </p:txBody>
      </p:sp>
      <p:sp>
        <p:nvSpPr>
          <p:cNvPr id="38" name="Title 17"/>
          <p:cNvSpPr txBox="1">
            <a:spLocks/>
          </p:cNvSpPr>
          <p:nvPr/>
        </p:nvSpPr>
        <p:spPr bwMode="auto">
          <a:xfrm>
            <a:off x="7306040" y="474877"/>
            <a:ext cx="1514893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CORRELATE AND ANALYZE</a:t>
            </a:r>
          </a:p>
        </p:txBody>
      </p:sp>
      <p:sp>
        <p:nvSpPr>
          <p:cNvPr id="39" name="Title 17"/>
          <p:cNvSpPr txBox="1">
            <a:spLocks/>
          </p:cNvSpPr>
          <p:nvPr/>
        </p:nvSpPr>
        <p:spPr bwMode="auto">
          <a:xfrm>
            <a:off x="8917688" y="474877"/>
            <a:ext cx="1411104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VISUALIZE AND REPORT</a:t>
            </a:r>
          </a:p>
        </p:txBody>
      </p:sp>
      <p:sp>
        <p:nvSpPr>
          <p:cNvPr id="40" name="Title 17"/>
          <p:cNvSpPr txBox="1">
            <a:spLocks/>
          </p:cNvSpPr>
          <p:nvPr/>
        </p:nvSpPr>
        <p:spPr bwMode="auto">
          <a:xfrm>
            <a:off x="10425549" y="470794"/>
            <a:ext cx="1278745" cy="22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MONITOR AND ALERT</a:t>
            </a:r>
          </a:p>
        </p:txBody>
      </p:sp>
      <p:sp>
        <p:nvSpPr>
          <p:cNvPr id="41" name="Title 17"/>
          <p:cNvSpPr txBox="1">
            <a:spLocks/>
          </p:cNvSpPr>
          <p:nvPr/>
        </p:nvSpPr>
        <p:spPr bwMode="auto">
          <a:xfrm>
            <a:off x="3969652" y="208043"/>
            <a:ext cx="1272345" cy="2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0B97FF"/>
                </a:solidFill>
                <a:latin typeface="Segoe UI" charset="0"/>
                <a:ea typeface="Segoe UI" charset="0"/>
                <a:cs typeface="Segoe UI" charset="0"/>
              </a:rPr>
              <a:t>UNIFIED EXPERIENCE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55" y="1990518"/>
            <a:ext cx="1786730" cy="2581321"/>
          </a:xfrm>
          <a:prstGeom prst="rect">
            <a:avLst/>
          </a:prstGeom>
        </p:spPr>
      </p:pic>
      <p:sp>
        <p:nvSpPr>
          <p:cNvPr id="164" name="TextBox 163"/>
          <p:cNvSpPr txBox="1"/>
          <p:nvPr/>
        </p:nvSpPr>
        <p:spPr>
          <a:xfrm>
            <a:off x="4299770" y="928383"/>
            <a:ext cx="1759538" cy="515525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913841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Linux / </a:t>
            </a:r>
            <a:r>
              <a:rPr lang="en-US" sz="16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FluentD</a:t>
            </a:r>
            <a:endParaRPr lang="en-US" sz="1600" kern="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</a:endParaRPr>
          </a:p>
        </p:txBody>
      </p:sp>
      <p:pic>
        <p:nvPicPr>
          <p:cNvPr id="165" name="Picture 1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37" y="1560020"/>
            <a:ext cx="382504" cy="382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88" y="1439090"/>
            <a:ext cx="382504" cy="382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836" y="1345107"/>
            <a:ext cx="382504" cy="382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2" name="Straight Arrow Connector 171"/>
          <p:cNvCxnSpPr/>
          <p:nvPr/>
        </p:nvCxnSpPr>
        <p:spPr>
          <a:xfrm>
            <a:off x="5485468" y="1629030"/>
            <a:ext cx="2696211" cy="0"/>
          </a:xfrm>
          <a:prstGeom prst="straightConnector1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217"/>
          <p:cNvSpPr/>
          <p:nvPr/>
        </p:nvSpPr>
        <p:spPr>
          <a:xfrm>
            <a:off x="8202937" y="1249881"/>
            <a:ext cx="3653218" cy="767894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wrap="square" anchor="ctr">
            <a:noAutofit/>
          </a:bodyPr>
          <a:lstStyle/>
          <a:p>
            <a:pPr algn="ctr" defTabSz="609381">
              <a:defRPr/>
            </a:pPr>
            <a:r>
              <a:rPr lang="en-US" sz="2000" kern="0" dirty="0">
                <a:solidFill>
                  <a:schemeClr val="bg1"/>
                </a:solidFill>
                <a:latin typeface="Segoe UI Light"/>
              </a:rPr>
              <a:t>Log Analytics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3911894" y="2637386"/>
            <a:ext cx="8093746" cy="3769586"/>
            <a:chOff x="-114627" y="1466134"/>
            <a:chExt cx="10840680" cy="5277624"/>
          </a:xfrm>
        </p:grpSpPr>
        <p:sp>
          <p:nvSpPr>
            <p:cNvPr id="45" name="TextBox 9"/>
            <p:cNvSpPr txBox="1"/>
            <p:nvPr/>
          </p:nvSpPr>
          <p:spPr>
            <a:xfrm>
              <a:off x="8179294" y="1466134"/>
              <a:ext cx="2082207" cy="111937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45706" tIns="22854" rIns="45706" bIns="22854" anchor="t" anchorCtr="0" compatLnSpc="1">
              <a:spAutoFit/>
            </a:bodyPr>
            <a:lstStyle/>
            <a:p>
              <a:pPr defTabSz="457069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kern="0">
                  <a:solidFill>
                    <a:srgbClr val="000000"/>
                  </a:solidFill>
                  <a:latin typeface="Calibri"/>
                </a:rPr>
                <a:t>5</a:t>
              </a:r>
              <a:r>
                <a:rPr lang="en-US" sz="1600" kern="0">
                  <a:solidFill>
                    <a:srgbClr val="000000"/>
                  </a:solidFill>
                  <a:latin typeface="Calibri"/>
                </a:rPr>
                <a:t>.x </a:t>
              </a:r>
              <a:r>
                <a:rPr lang="en-US" sz="1100" kern="0">
                  <a:solidFill>
                    <a:srgbClr val="000000"/>
                  </a:solidFill>
                  <a:latin typeface="Calibri"/>
                </a:rPr>
                <a:t>32/64-bit</a:t>
              </a:r>
              <a:br>
                <a:rPr lang="en-US" sz="1600" kern="0">
                  <a:solidFill>
                    <a:srgbClr val="000000"/>
                  </a:solidFill>
                  <a:latin typeface="Calibri"/>
                </a:rPr>
              </a:br>
              <a:r>
                <a:rPr lang="en-US" sz="1600" b="1" kern="0">
                  <a:solidFill>
                    <a:srgbClr val="000000"/>
                  </a:solidFill>
                  <a:latin typeface="Calibri"/>
                </a:rPr>
                <a:t>6</a:t>
              </a:r>
              <a:r>
                <a:rPr lang="en-US" sz="1600" kern="0">
                  <a:solidFill>
                    <a:srgbClr val="000000"/>
                  </a:solidFill>
                  <a:latin typeface="Calibri"/>
                </a:rPr>
                <a:t>.x </a:t>
              </a:r>
              <a:r>
                <a:rPr lang="en-US" sz="1100" kern="0">
                  <a:solidFill>
                    <a:srgbClr val="000000"/>
                  </a:solidFill>
                  <a:latin typeface="Calibri"/>
                </a:rPr>
                <a:t>32/64-bit</a:t>
              </a:r>
              <a:br>
                <a:rPr lang="en-US" sz="1600" kern="0">
                  <a:solidFill>
                    <a:srgbClr val="000000"/>
                  </a:solidFill>
                  <a:latin typeface="Calibri"/>
                </a:rPr>
              </a:br>
              <a:r>
                <a:rPr lang="en-US" sz="1600" b="1" kern="0">
                  <a:solidFill>
                    <a:srgbClr val="000000"/>
                  </a:solidFill>
                  <a:latin typeface="Calibri"/>
                </a:rPr>
                <a:t>7</a:t>
              </a:r>
              <a:r>
                <a:rPr lang="en-US" sz="1600" kern="0">
                  <a:solidFill>
                    <a:srgbClr val="000000"/>
                  </a:solidFill>
                  <a:latin typeface="Calibri"/>
                </a:rPr>
                <a:t>.x </a:t>
              </a:r>
              <a:r>
                <a:rPr lang="en-US" sz="1100" kern="0">
                  <a:solidFill>
                    <a:srgbClr val="000000"/>
                  </a:solidFill>
                  <a:latin typeface="Calibri"/>
                </a:rPr>
                <a:t>64-bit</a:t>
              </a:r>
              <a:endParaRPr lang="en-US" sz="1600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7" name="TextBox 11"/>
            <p:cNvSpPr txBox="1"/>
            <p:nvPr/>
          </p:nvSpPr>
          <p:spPr>
            <a:xfrm>
              <a:off x="8179294" y="2736769"/>
              <a:ext cx="2082207" cy="111937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45706" tIns="22854" rIns="45706" bIns="22854" anchor="t" anchorCtr="0" compatLnSpc="1">
              <a:spAutoFit/>
            </a:bodyPr>
            <a:lstStyle/>
            <a:p>
              <a:pPr defTabSz="457069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kern="0" dirty="0">
                  <a:solidFill>
                    <a:srgbClr val="000000"/>
                  </a:solidFill>
                  <a:latin typeface="Calibri"/>
                </a:rPr>
                <a:t>5</a:t>
              </a:r>
              <a:r>
                <a:rPr lang="en-US" sz="1600" kern="0" dirty="0">
                  <a:solidFill>
                    <a:srgbClr val="000000"/>
                  </a:solidFill>
                  <a:latin typeface="Calibri"/>
                </a:rPr>
                <a:t>.x </a:t>
              </a:r>
              <a:r>
                <a:rPr lang="en-US" sz="1100" kern="0" dirty="0">
                  <a:solidFill>
                    <a:srgbClr val="000000"/>
                  </a:solidFill>
                  <a:latin typeface="Calibri"/>
                </a:rPr>
                <a:t>32/64-bit</a:t>
              </a:r>
              <a:br>
                <a:rPr lang="en-US" sz="1600" kern="0" dirty="0">
                  <a:solidFill>
                    <a:srgbClr val="000000"/>
                  </a:solidFill>
                  <a:latin typeface="Calibri"/>
                </a:rPr>
              </a:br>
              <a:r>
                <a:rPr lang="en-US" sz="1600" b="1" kern="0" dirty="0">
                  <a:solidFill>
                    <a:srgbClr val="000000"/>
                  </a:solidFill>
                  <a:latin typeface="Calibri"/>
                </a:rPr>
                <a:t>6</a:t>
              </a:r>
              <a:r>
                <a:rPr lang="en-US" sz="1600" kern="0" dirty="0">
                  <a:solidFill>
                    <a:srgbClr val="000000"/>
                  </a:solidFill>
                  <a:latin typeface="Calibri"/>
                </a:rPr>
                <a:t>.x </a:t>
              </a:r>
              <a:r>
                <a:rPr lang="en-US" sz="1100" kern="0" dirty="0">
                  <a:solidFill>
                    <a:srgbClr val="000000"/>
                  </a:solidFill>
                  <a:latin typeface="Calibri"/>
                </a:rPr>
                <a:t>32/64-bit</a:t>
              </a:r>
              <a:br>
                <a:rPr lang="en-US" sz="1600" kern="0" dirty="0">
                  <a:solidFill>
                    <a:srgbClr val="000000"/>
                  </a:solidFill>
                  <a:latin typeface="Calibri"/>
                </a:rPr>
              </a:br>
              <a:r>
                <a:rPr lang="en-US" sz="1600" b="1" kern="0" dirty="0">
                  <a:solidFill>
                    <a:srgbClr val="000000"/>
                  </a:solidFill>
                  <a:latin typeface="Calibri"/>
                </a:rPr>
                <a:t>7</a:t>
              </a:r>
              <a:r>
                <a:rPr lang="en-US" sz="1600" kern="0" dirty="0">
                  <a:solidFill>
                    <a:srgbClr val="000000"/>
                  </a:solidFill>
                  <a:latin typeface="Calibri"/>
                </a:rPr>
                <a:t>.x </a:t>
              </a:r>
              <a:r>
                <a:rPr lang="en-US" sz="1100" kern="0" dirty="0">
                  <a:solidFill>
                    <a:srgbClr val="000000"/>
                  </a:solidFill>
                  <a:latin typeface="Calibri"/>
                </a:rPr>
                <a:t>64-bit</a:t>
              </a:r>
              <a:endParaRPr lang="en-US" sz="1600" kern="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9" name="TextBox 11"/>
            <p:cNvSpPr txBox="1"/>
            <p:nvPr/>
          </p:nvSpPr>
          <p:spPr>
            <a:xfrm>
              <a:off x="8179295" y="3966005"/>
              <a:ext cx="2082206" cy="109878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45706" tIns="22854" rIns="45706" bIns="22854" anchor="t" anchorCtr="0" compatLnSpc="1">
              <a:spAutoFit/>
            </a:bodyPr>
            <a:lstStyle/>
            <a:p>
              <a:pPr defTabSz="457069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kern="0" dirty="0">
                  <a:solidFill>
                    <a:srgbClr val="000000"/>
                  </a:solidFill>
                  <a:latin typeface="Calibri"/>
                </a:rPr>
                <a:t>alpha</a:t>
              </a:r>
            </a:p>
            <a:p>
              <a:pPr defTabSz="457069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kern="0" dirty="0">
                  <a:solidFill>
                    <a:srgbClr val="000000"/>
                  </a:solidFill>
                  <a:latin typeface="Calibri"/>
                </a:rPr>
                <a:t>beta</a:t>
              </a:r>
            </a:p>
            <a:p>
              <a:pPr defTabSz="457069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kern="0" dirty="0">
                  <a:solidFill>
                    <a:srgbClr val="000000"/>
                  </a:solidFill>
                  <a:latin typeface="Calibri"/>
                </a:rPr>
                <a:t>stable</a:t>
              </a:r>
            </a:p>
          </p:txBody>
        </p:sp>
        <p:sp>
          <p:nvSpPr>
            <p:cNvPr id="50" name="TextBox 11"/>
            <p:cNvSpPr txBox="1"/>
            <p:nvPr/>
          </p:nvSpPr>
          <p:spPr>
            <a:xfrm>
              <a:off x="8179294" y="5509417"/>
              <a:ext cx="2082207" cy="111937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45706" tIns="22854" rIns="45706" bIns="22854" anchor="t" anchorCtr="0" compatLnSpc="1">
              <a:spAutoFit/>
            </a:bodyPr>
            <a:lstStyle/>
            <a:p>
              <a:pPr defTabSz="457069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kern="0" dirty="0">
                  <a:solidFill>
                    <a:srgbClr val="000000"/>
                  </a:solidFill>
                  <a:latin typeface="Calibri"/>
                </a:rPr>
                <a:t>5</a:t>
              </a:r>
              <a:r>
                <a:rPr lang="en-US" sz="1600" kern="0" dirty="0">
                  <a:solidFill>
                    <a:srgbClr val="000000"/>
                  </a:solidFill>
                  <a:latin typeface="Calibri"/>
                </a:rPr>
                <a:t>.x </a:t>
              </a:r>
              <a:r>
                <a:rPr lang="en-US" sz="1100" kern="0" dirty="0">
                  <a:solidFill>
                    <a:srgbClr val="000000"/>
                  </a:solidFill>
                  <a:latin typeface="Calibri"/>
                </a:rPr>
                <a:t>32/64-bit</a:t>
              </a:r>
              <a:br>
                <a:rPr lang="en-US" sz="1600" kern="0" dirty="0">
                  <a:solidFill>
                    <a:srgbClr val="000000"/>
                  </a:solidFill>
                  <a:latin typeface="Calibri"/>
                </a:rPr>
              </a:br>
              <a:r>
                <a:rPr lang="en-US" sz="1600" b="1" kern="0" dirty="0">
                  <a:solidFill>
                    <a:srgbClr val="000000"/>
                  </a:solidFill>
                  <a:latin typeface="Calibri"/>
                </a:rPr>
                <a:t>6</a:t>
              </a:r>
              <a:r>
                <a:rPr lang="en-US" sz="1600" kern="0" dirty="0">
                  <a:solidFill>
                    <a:srgbClr val="000000"/>
                  </a:solidFill>
                  <a:latin typeface="Calibri"/>
                </a:rPr>
                <a:t>.x </a:t>
              </a:r>
              <a:r>
                <a:rPr lang="en-US" sz="1100" kern="0" dirty="0">
                  <a:solidFill>
                    <a:srgbClr val="000000"/>
                  </a:solidFill>
                  <a:latin typeface="Calibri"/>
                </a:rPr>
                <a:t>32/64-bit</a:t>
              </a:r>
              <a:br>
                <a:rPr lang="en-US" sz="1600" kern="0" dirty="0">
                  <a:solidFill>
                    <a:srgbClr val="000000"/>
                  </a:solidFill>
                  <a:latin typeface="Calibri"/>
                </a:rPr>
              </a:br>
              <a:r>
                <a:rPr lang="en-US" sz="1600" b="1" kern="0" dirty="0">
                  <a:solidFill>
                    <a:srgbClr val="000000"/>
                  </a:solidFill>
                  <a:latin typeface="Calibri"/>
                </a:rPr>
                <a:t>7</a:t>
              </a:r>
              <a:r>
                <a:rPr lang="en-US" sz="1600" kern="0" dirty="0">
                  <a:solidFill>
                    <a:srgbClr val="000000"/>
                  </a:solidFill>
                  <a:latin typeface="Calibri"/>
                </a:rPr>
                <a:t>.x </a:t>
              </a:r>
              <a:r>
                <a:rPr lang="en-US" sz="1100" kern="0" dirty="0">
                  <a:solidFill>
                    <a:srgbClr val="000000"/>
                  </a:solidFill>
                  <a:latin typeface="Calibri"/>
                </a:rPr>
                <a:t>64-bit</a:t>
              </a:r>
              <a:endParaRPr lang="en-US" sz="1600" kern="0" dirty="0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-114627" y="1467131"/>
              <a:ext cx="10840680" cy="5276627"/>
              <a:chOff x="-114627" y="1467131"/>
              <a:chExt cx="10840680" cy="5276627"/>
            </a:xfrm>
          </p:grpSpPr>
          <p:sp>
            <p:nvSpPr>
              <p:cNvPr id="52" name="TextBox 31"/>
              <p:cNvSpPr txBox="1"/>
              <p:nvPr/>
            </p:nvSpPr>
            <p:spPr>
              <a:xfrm>
                <a:off x="2574465" y="1467131"/>
                <a:ext cx="4306694" cy="111937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45706" tIns="22854" rIns="45706" bIns="22854" anchor="t" anchorCtr="0" compatLnSpc="1">
                <a:spAutoFit/>
              </a:bodyPr>
              <a:lstStyle/>
              <a:p>
                <a:pPr defTabSz="457069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600" b="1" kern="0" dirty="0">
                    <a:solidFill>
                      <a:srgbClr val="000000"/>
                    </a:solidFill>
                    <a:latin typeface="Calibri"/>
                  </a:rPr>
                  <a:t>6</a:t>
                </a:r>
                <a:r>
                  <a:rPr lang="en-US" sz="1600" kern="0" dirty="0">
                    <a:solidFill>
                      <a:srgbClr val="000000"/>
                    </a:solidFill>
                    <a:latin typeface="Calibri"/>
                  </a:rPr>
                  <a:t>.x </a:t>
                </a:r>
                <a:r>
                  <a:rPr lang="en-US" sz="1100" kern="0" dirty="0">
                    <a:solidFill>
                      <a:srgbClr val="000000"/>
                    </a:solidFill>
                    <a:latin typeface="Calibri"/>
                  </a:rPr>
                  <a:t>32/64-bit</a:t>
                </a:r>
                <a:br>
                  <a:rPr lang="en-US" sz="1600" kern="0" dirty="0">
                    <a:solidFill>
                      <a:srgbClr val="000000"/>
                    </a:solidFill>
                    <a:latin typeface="Calibri"/>
                  </a:rPr>
                </a:br>
                <a:r>
                  <a:rPr lang="en-US" sz="1600" b="1" kern="0" dirty="0">
                    <a:solidFill>
                      <a:srgbClr val="000000"/>
                    </a:solidFill>
                    <a:latin typeface="Calibri"/>
                  </a:rPr>
                  <a:t>7</a:t>
                </a:r>
                <a:r>
                  <a:rPr lang="en-US" sz="1600" kern="0" dirty="0">
                    <a:solidFill>
                      <a:srgbClr val="000000"/>
                    </a:solidFill>
                    <a:latin typeface="Calibri"/>
                  </a:rPr>
                  <a:t>.x </a:t>
                </a:r>
                <a:r>
                  <a:rPr lang="en-US" sz="1100" kern="0" dirty="0">
                    <a:solidFill>
                      <a:srgbClr val="000000"/>
                    </a:solidFill>
                    <a:latin typeface="Calibri"/>
                  </a:rPr>
                  <a:t>32/64-bit</a:t>
                </a:r>
                <a:br>
                  <a:rPr lang="en-US" sz="1600" kern="0" dirty="0">
                    <a:solidFill>
                      <a:srgbClr val="000000"/>
                    </a:solidFill>
                    <a:latin typeface="Calibri"/>
                  </a:rPr>
                </a:br>
                <a:r>
                  <a:rPr lang="en-US" sz="1600" b="1" kern="0" dirty="0">
                    <a:solidFill>
                      <a:srgbClr val="000000"/>
                    </a:solidFill>
                    <a:latin typeface="Calibri"/>
                  </a:rPr>
                  <a:t>8</a:t>
                </a:r>
                <a:r>
                  <a:rPr lang="en-US" sz="1600" kern="0" dirty="0">
                    <a:solidFill>
                      <a:srgbClr val="000000"/>
                    </a:solidFill>
                    <a:latin typeface="Calibri"/>
                  </a:rPr>
                  <a:t>.x </a:t>
                </a:r>
                <a:r>
                  <a:rPr lang="en-US" sz="1100" kern="0" dirty="0">
                    <a:solidFill>
                      <a:srgbClr val="000000"/>
                    </a:solidFill>
                    <a:latin typeface="Calibri"/>
                  </a:rPr>
                  <a:t>32/64-bit</a:t>
                </a:r>
                <a:endParaRPr lang="en-US" sz="1600" kern="0" dirty="0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53" name="Picture 2" descr="http://www.linuxservice.be/nl/images/debian5.png">
                <a:extLst/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-114627" y="1644317"/>
                <a:ext cx="2857094" cy="738081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54" name="TextBox 5"/>
              <p:cNvSpPr txBox="1"/>
              <p:nvPr/>
            </p:nvSpPr>
            <p:spPr>
              <a:xfrm>
                <a:off x="2574465" y="3084699"/>
                <a:ext cx="4306694" cy="41620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45706" tIns="22854" rIns="45706" bIns="22854" anchor="t" anchorCtr="0" compatLnSpc="1">
                <a:spAutoFit/>
              </a:bodyPr>
              <a:lstStyle/>
              <a:p>
                <a:pPr defTabSz="457069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600" b="1" kern="0">
                    <a:solidFill>
                      <a:srgbClr val="000000"/>
                    </a:solidFill>
                    <a:latin typeface="Calibri"/>
                  </a:rPr>
                  <a:t>2013.</a:t>
                </a:r>
                <a:r>
                  <a:rPr lang="en-US" sz="1600" kern="0">
                    <a:solidFill>
                      <a:srgbClr val="000000"/>
                    </a:solidFill>
                    <a:latin typeface="Calibri"/>
                  </a:rPr>
                  <a:t>09</a:t>
                </a:r>
                <a:r>
                  <a:rPr lang="en-US" sz="1600" b="1" kern="0">
                    <a:solidFill>
                      <a:srgbClr val="000000"/>
                    </a:solidFill>
                    <a:latin typeface="Calibri"/>
                  </a:rPr>
                  <a:t> – 2015.</a:t>
                </a:r>
                <a:r>
                  <a:rPr lang="en-US" sz="1600" kern="0">
                    <a:solidFill>
                      <a:srgbClr val="000000"/>
                    </a:solidFill>
                    <a:latin typeface="Calibri"/>
                  </a:rPr>
                  <a:t>09</a:t>
                </a:r>
              </a:p>
            </p:txBody>
          </p:sp>
          <p:sp>
            <p:nvSpPr>
              <p:cNvPr id="55" name="TextBox 7"/>
              <p:cNvSpPr txBox="1"/>
              <p:nvPr/>
            </p:nvSpPr>
            <p:spPr>
              <a:xfrm>
                <a:off x="2574464" y="3829222"/>
                <a:ext cx="4306694" cy="1443510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45706" tIns="22854" rIns="45706" bIns="22854" anchor="t" anchorCtr="0" compatLnSpc="1">
                <a:spAutoFit/>
              </a:bodyPr>
              <a:lstStyle/>
              <a:p>
                <a:pPr defTabSz="457069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600" b="1" kern="0" dirty="0">
                    <a:solidFill>
                      <a:srgbClr val="000000"/>
                    </a:solidFill>
                    <a:latin typeface="Calibri"/>
                  </a:rPr>
                  <a:t>12</a:t>
                </a:r>
                <a:r>
                  <a:rPr lang="en-US" sz="1600" kern="0" dirty="0">
                    <a:solidFill>
                      <a:srgbClr val="000000"/>
                    </a:solidFill>
                    <a:latin typeface="Calibri"/>
                  </a:rPr>
                  <a:t>.x </a:t>
                </a:r>
                <a:r>
                  <a:rPr lang="en-US" sz="1100" kern="0" dirty="0">
                    <a:solidFill>
                      <a:srgbClr val="000000"/>
                    </a:solidFill>
                    <a:latin typeface="Calibri"/>
                  </a:rPr>
                  <a:t>32/64-bit</a:t>
                </a:r>
                <a:br>
                  <a:rPr lang="en-US" sz="1600" kern="0" dirty="0">
                    <a:solidFill>
                      <a:srgbClr val="000000"/>
                    </a:solidFill>
                    <a:latin typeface="Calibri"/>
                  </a:rPr>
                </a:br>
                <a:r>
                  <a:rPr lang="en-US" sz="1600" b="1" kern="0" dirty="0">
                    <a:solidFill>
                      <a:srgbClr val="000000"/>
                    </a:solidFill>
                    <a:latin typeface="Calibri"/>
                  </a:rPr>
                  <a:t>14</a:t>
                </a:r>
                <a:r>
                  <a:rPr lang="en-US" sz="1600" kern="0" dirty="0">
                    <a:solidFill>
                      <a:srgbClr val="000000"/>
                    </a:solidFill>
                    <a:latin typeface="Calibri"/>
                  </a:rPr>
                  <a:t>.x </a:t>
                </a:r>
                <a:r>
                  <a:rPr lang="en-US" sz="1100" kern="0" dirty="0">
                    <a:solidFill>
                      <a:srgbClr val="000000"/>
                    </a:solidFill>
                    <a:latin typeface="Calibri"/>
                  </a:rPr>
                  <a:t>32/64-bit</a:t>
                </a:r>
              </a:p>
              <a:p>
                <a:pPr defTabSz="457069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600" b="1" kern="0" dirty="0">
                    <a:solidFill>
                      <a:srgbClr val="000000"/>
                    </a:solidFill>
                    <a:latin typeface="Calibri"/>
                  </a:rPr>
                  <a:t>15</a:t>
                </a:r>
                <a:r>
                  <a:rPr lang="en-US" sz="1600" kern="0" dirty="0">
                    <a:solidFill>
                      <a:srgbClr val="000000"/>
                    </a:solidFill>
                    <a:latin typeface="Calibri"/>
                  </a:rPr>
                  <a:t>.x </a:t>
                </a:r>
                <a:r>
                  <a:rPr lang="en-US" sz="1100" kern="0" dirty="0">
                    <a:solidFill>
                      <a:srgbClr val="000000"/>
                    </a:solidFill>
                    <a:latin typeface="Calibri"/>
                  </a:rPr>
                  <a:t>32/64-bit</a:t>
                </a:r>
                <a:br>
                  <a:rPr lang="en-US" sz="1600" kern="0" dirty="0">
                    <a:solidFill>
                      <a:srgbClr val="000000"/>
                    </a:solidFill>
                    <a:latin typeface="Calibri"/>
                  </a:rPr>
                </a:br>
                <a:r>
                  <a:rPr lang="en-US" sz="1600" b="1" kern="0" dirty="0">
                    <a:solidFill>
                      <a:srgbClr val="000000"/>
                    </a:solidFill>
                    <a:latin typeface="Calibri"/>
                  </a:rPr>
                  <a:t>16.</a:t>
                </a:r>
                <a:r>
                  <a:rPr lang="en-US" sz="1600" kern="0" dirty="0">
                    <a:solidFill>
                      <a:srgbClr val="000000"/>
                    </a:solidFill>
                    <a:latin typeface="Calibri"/>
                  </a:rPr>
                  <a:t>x </a:t>
                </a:r>
                <a:r>
                  <a:rPr lang="en-US" sz="1100" kern="0" dirty="0">
                    <a:solidFill>
                      <a:srgbClr val="000000"/>
                    </a:solidFill>
                    <a:latin typeface="Calibri"/>
                  </a:rPr>
                  <a:t>32/64-bit</a:t>
                </a:r>
                <a:endParaRPr lang="en-US" sz="1600" kern="0" dirty="0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56" name="Picture 4" descr="http://media.corporate-ir.net/media_files/IROL/17/176060/KindleLogos/AWS%20Logo%20-%20New/aws_logo_web_300px.png">
                <a:extLst/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282572" y="2736770"/>
                <a:ext cx="2101125" cy="875468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57" name="Picture 6" descr="https://assets.ubuntu.com/v1/c037fd75-ubuntu-logo.png">
                <a:extLst/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423163" y="4308172"/>
                <a:ext cx="1960533" cy="442282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58" name="Picture 8" descr="https://upload.wikimedia.org/wikipedia/commons/thumb/8/8c/CoreOS.svg/2000px-CoreOS.svg.png">
                <a:extLst/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5570226" y="4105761"/>
                <a:ext cx="2103334" cy="812937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59" name="Picture 10" descr="https://upload.wikimedia.org/wikipedia/commons/thumb/b/bf/Centos-logo-light.svg/200px-Centos-logo-light.svg.png">
                <a:extLst/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5487586" y="1712736"/>
                <a:ext cx="1998992" cy="669662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60" name="Picture 14" descr="https://d0.awsstatic.com/logos/partners/logo-oracle-linux.png">
                <a:extLst/>
              </p:cNvPr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5570226" y="2962260"/>
                <a:ext cx="2175990" cy="739837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cxnSp>
            <p:nvCxnSpPr>
              <p:cNvPr id="61" name="Straight Connector 4"/>
              <p:cNvCxnSpPr/>
              <p:nvPr/>
            </p:nvCxnSpPr>
            <p:spPr>
              <a:xfrm>
                <a:off x="-104272" y="3829222"/>
                <a:ext cx="10830325" cy="0"/>
              </a:xfrm>
              <a:prstGeom prst="straightConnector1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22"/>
              <p:cNvCxnSpPr/>
              <p:nvPr/>
            </p:nvCxnSpPr>
            <p:spPr>
              <a:xfrm>
                <a:off x="-104272" y="2558587"/>
                <a:ext cx="10830325" cy="0"/>
              </a:xfrm>
              <a:prstGeom prst="straightConnector1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4" name="Picture 63" descr="http://www.radicaltechnologiesbangalore.com/wp-content/plugins/ambil-services/resources/images/technologies/SLD4736999.png">
                <a:extLst/>
              </p:cNvPr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5954806" y="5336930"/>
                <a:ext cx="1406828" cy="1406828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cxnSp>
            <p:nvCxnSpPr>
              <p:cNvPr id="65" name="Straight Connector 4"/>
              <p:cNvCxnSpPr/>
              <p:nvPr/>
            </p:nvCxnSpPr>
            <p:spPr>
              <a:xfrm>
                <a:off x="-104272" y="5211558"/>
                <a:ext cx="10804814" cy="0"/>
              </a:xfrm>
              <a:prstGeom prst="straightConnector1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835" y="5358517"/>
                <a:ext cx="2547505" cy="983864"/>
              </a:xfrm>
              <a:prstGeom prst="rect">
                <a:avLst/>
              </a:prstGeom>
            </p:spPr>
          </p:pic>
          <p:sp>
            <p:nvSpPr>
              <p:cNvPr id="67" name="TextBox 7"/>
              <p:cNvSpPr txBox="1"/>
              <p:nvPr/>
            </p:nvSpPr>
            <p:spPr>
              <a:xfrm>
                <a:off x="2574465" y="5322864"/>
                <a:ext cx="4306694" cy="111937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45706" tIns="22854" rIns="45706" bIns="22854" anchor="t" anchorCtr="0" compatLnSpc="1">
                <a:spAutoFit/>
              </a:bodyPr>
              <a:lstStyle/>
              <a:p>
                <a:pPr defTabSz="457069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600" b="1" kern="0" dirty="0">
                    <a:solidFill>
                      <a:srgbClr val="000000"/>
                    </a:solidFill>
                    <a:latin typeface="Calibri"/>
                  </a:rPr>
                  <a:t>10</a:t>
                </a:r>
                <a:r>
                  <a:rPr lang="en-US" sz="1600" kern="0" dirty="0">
                    <a:solidFill>
                      <a:srgbClr val="000000"/>
                    </a:solidFill>
                    <a:latin typeface="Calibri"/>
                  </a:rPr>
                  <a:t>.x </a:t>
                </a:r>
                <a:r>
                  <a:rPr lang="en-US" sz="1100" kern="0" dirty="0">
                    <a:solidFill>
                      <a:srgbClr val="000000"/>
                    </a:solidFill>
                    <a:latin typeface="Calibri"/>
                  </a:rPr>
                  <a:t>32/64-bit</a:t>
                </a:r>
                <a:br>
                  <a:rPr lang="en-US" sz="1600" kern="0" dirty="0">
                    <a:solidFill>
                      <a:srgbClr val="000000"/>
                    </a:solidFill>
                    <a:latin typeface="Calibri"/>
                  </a:rPr>
                </a:br>
                <a:r>
                  <a:rPr lang="en-US" sz="1600" b="1" kern="0" dirty="0">
                    <a:solidFill>
                      <a:srgbClr val="000000"/>
                    </a:solidFill>
                    <a:latin typeface="Calibri"/>
                  </a:rPr>
                  <a:t>11</a:t>
                </a:r>
                <a:r>
                  <a:rPr lang="en-US" sz="1600" kern="0" dirty="0">
                    <a:solidFill>
                      <a:srgbClr val="000000"/>
                    </a:solidFill>
                    <a:latin typeface="Calibri"/>
                  </a:rPr>
                  <a:t>.x </a:t>
                </a:r>
                <a:r>
                  <a:rPr lang="en-US" sz="1100" kern="0" dirty="0">
                    <a:solidFill>
                      <a:srgbClr val="000000"/>
                    </a:solidFill>
                    <a:latin typeface="Calibri"/>
                  </a:rPr>
                  <a:t>32/64-bit</a:t>
                </a:r>
              </a:p>
              <a:p>
                <a:pPr defTabSz="457069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600" b="1" kern="0" dirty="0">
                    <a:solidFill>
                      <a:srgbClr val="000000"/>
                    </a:solidFill>
                    <a:latin typeface="Calibri"/>
                  </a:rPr>
                  <a:t>12</a:t>
                </a:r>
                <a:r>
                  <a:rPr lang="en-US" sz="1600" kern="0" dirty="0">
                    <a:solidFill>
                      <a:srgbClr val="000000"/>
                    </a:solidFill>
                    <a:latin typeface="Calibri"/>
                  </a:rPr>
                  <a:t>.x </a:t>
                </a:r>
                <a:r>
                  <a:rPr lang="en-US" sz="1100" kern="0" dirty="0">
                    <a:solidFill>
                      <a:srgbClr val="000000"/>
                    </a:solidFill>
                    <a:latin typeface="Calibri"/>
                  </a:rPr>
                  <a:t>64-bit</a:t>
                </a:r>
                <a:endParaRPr lang="en-US" sz="1600" kern="0" dirty="0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</p:grpSp>
      <p:sp>
        <p:nvSpPr>
          <p:cNvPr id="68" name="Rectangle 67"/>
          <p:cNvSpPr/>
          <p:nvPr/>
        </p:nvSpPr>
        <p:spPr>
          <a:xfrm>
            <a:off x="3786006" y="2071356"/>
            <a:ext cx="8159910" cy="280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25"/>
            <a:r>
              <a:rPr 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Supported Linux platform</a:t>
            </a:r>
          </a:p>
        </p:txBody>
      </p:sp>
    </p:spTree>
    <p:extLst>
      <p:ext uri="{BB962C8B-B14F-4D97-AF65-F5344CB8AC3E}">
        <p14:creationId xmlns:p14="http://schemas.microsoft.com/office/powerpoint/2010/main" val="242850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4005481" y="439046"/>
            <a:ext cx="7683224" cy="142753"/>
            <a:chOff x="4024234" y="438622"/>
            <a:chExt cx="7684314" cy="142774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024234" y="441797"/>
              <a:ext cx="7680855" cy="0"/>
            </a:xfrm>
            <a:prstGeom prst="line">
              <a:avLst/>
            </a:prstGeom>
            <a:ln w="12700">
              <a:solidFill>
                <a:srgbClr val="0B9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024234" y="438622"/>
              <a:ext cx="3459" cy="142774"/>
            </a:xfrm>
            <a:prstGeom prst="line">
              <a:avLst/>
            </a:prstGeom>
            <a:ln w="12700">
              <a:solidFill>
                <a:srgbClr val="0B9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705089" y="438622"/>
              <a:ext cx="3459" cy="142774"/>
            </a:xfrm>
            <a:prstGeom prst="line">
              <a:avLst/>
            </a:prstGeom>
            <a:ln w="12700">
              <a:solidFill>
                <a:srgbClr val="0B97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8" r="15237"/>
          <a:stretch/>
        </p:blipFill>
        <p:spPr>
          <a:xfrm>
            <a:off x="864" y="487"/>
            <a:ext cx="3343939" cy="68570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64" y="2432"/>
            <a:ext cx="3343939" cy="6855082"/>
          </a:xfrm>
          <a:prstGeom prst="rect">
            <a:avLst/>
          </a:prstGeom>
          <a:solidFill>
            <a:srgbClr val="0070C0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653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400" dirty="0">
              <a:solidFill>
                <a:srgbClr val="FFFFFF"/>
              </a:solidFill>
              <a:latin typeface="Segoe UI Light"/>
              <a:ea typeface="MS PGothic" panose="020B0600070205080204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3040972" y="1456"/>
            <a:ext cx="607664" cy="6857029"/>
            <a:chOff x="5285978" y="-2"/>
            <a:chExt cx="607750" cy="6858002"/>
          </a:xfrm>
        </p:grpSpPr>
        <p:sp>
          <p:nvSpPr>
            <p:cNvPr id="6" name="Rectangle 5"/>
            <p:cNvSpPr/>
            <p:nvPr/>
          </p:nvSpPr>
          <p:spPr bwMode="auto">
            <a:xfrm>
              <a:off x="5285978" y="-2"/>
              <a:ext cx="302023" cy="6857999"/>
            </a:xfrm>
            <a:prstGeom prst="rect">
              <a:avLst/>
            </a:prstGeom>
            <a:solidFill>
              <a:schemeClr val="tx1">
                <a:lumMod val="75000"/>
                <a:alpha val="25098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591705" y="1"/>
              <a:ext cx="302023" cy="6857999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Title 17"/>
          <p:cNvSpPr txBox="1">
            <a:spLocks/>
          </p:cNvSpPr>
          <p:nvPr/>
        </p:nvSpPr>
        <p:spPr bwMode="auto">
          <a:xfrm>
            <a:off x="3969652" y="474877"/>
            <a:ext cx="1571440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0092FF"/>
                </a:solidFill>
                <a:latin typeface="Segoe UI" charset="0"/>
                <a:ea typeface="Segoe UI" charset="0"/>
                <a:cs typeface="Segoe UI" charset="0"/>
              </a:rPr>
              <a:t>COLLECT AND INDEX DATA</a:t>
            </a:r>
          </a:p>
        </p:txBody>
      </p:sp>
      <p:sp>
        <p:nvSpPr>
          <p:cNvPr id="37" name="Title 17"/>
          <p:cNvSpPr txBox="1">
            <a:spLocks/>
          </p:cNvSpPr>
          <p:nvPr/>
        </p:nvSpPr>
        <p:spPr bwMode="auto">
          <a:xfrm>
            <a:off x="5637847" y="474877"/>
            <a:ext cx="1571440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SEARCH AND INVESTIGATE</a:t>
            </a:r>
          </a:p>
        </p:txBody>
      </p:sp>
      <p:sp>
        <p:nvSpPr>
          <p:cNvPr id="38" name="Title 17"/>
          <p:cNvSpPr txBox="1">
            <a:spLocks/>
          </p:cNvSpPr>
          <p:nvPr/>
        </p:nvSpPr>
        <p:spPr bwMode="auto">
          <a:xfrm>
            <a:off x="7306040" y="474877"/>
            <a:ext cx="1514893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CORRELATE AND ANALYZE</a:t>
            </a:r>
          </a:p>
        </p:txBody>
      </p:sp>
      <p:sp>
        <p:nvSpPr>
          <p:cNvPr id="39" name="Title 17"/>
          <p:cNvSpPr txBox="1">
            <a:spLocks/>
          </p:cNvSpPr>
          <p:nvPr/>
        </p:nvSpPr>
        <p:spPr bwMode="auto">
          <a:xfrm>
            <a:off x="8917688" y="474877"/>
            <a:ext cx="1411104" cy="2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VISUALIZE AND REPORT</a:t>
            </a:r>
          </a:p>
        </p:txBody>
      </p:sp>
      <p:sp>
        <p:nvSpPr>
          <p:cNvPr id="40" name="Title 17"/>
          <p:cNvSpPr txBox="1">
            <a:spLocks/>
          </p:cNvSpPr>
          <p:nvPr/>
        </p:nvSpPr>
        <p:spPr bwMode="auto">
          <a:xfrm>
            <a:off x="10425549" y="470794"/>
            <a:ext cx="1278745" cy="22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7F7F7F"/>
                </a:solidFill>
                <a:latin typeface="Segoe UI" charset="0"/>
                <a:ea typeface="Segoe UI" charset="0"/>
                <a:cs typeface="Segoe UI" charset="0"/>
              </a:rPr>
              <a:t>MONITOR AND ALERT</a:t>
            </a:r>
          </a:p>
        </p:txBody>
      </p:sp>
      <p:sp>
        <p:nvSpPr>
          <p:cNvPr id="41" name="Title 17"/>
          <p:cNvSpPr txBox="1">
            <a:spLocks/>
          </p:cNvSpPr>
          <p:nvPr/>
        </p:nvSpPr>
        <p:spPr bwMode="auto">
          <a:xfrm>
            <a:off x="3969652" y="208043"/>
            <a:ext cx="1272345" cy="2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rgbClr val="0070C0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rgbClr val="0B97FF"/>
                </a:solidFill>
                <a:latin typeface="Segoe UI" charset="0"/>
                <a:ea typeface="Segoe UI" charset="0"/>
                <a:cs typeface="Segoe UI" charset="0"/>
              </a:rPr>
              <a:t>UNIFIED EXPERIENCE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55" y="1990518"/>
            <a:ext cx="1786730" cy="2581321"/>
          </a:xfrm>
          <a:prstGeom prst="rect">
            <a:avLst/>
          </a:prstGeom>
        </p:spPr>
      </p:pic>
      <p:cxnSp>
        <p:nvCxnSpPr>
          <p:cNvPr id="173" name="Straight Arrow Connector 172"/>
          <p:cNvCxnSpPr>
            <a:endCxn id="218" idx="1"/>
          </p:cNvCxnSpPr>
          <p:nvPr/>
        </p:nvCxnSpPr>
        <p:spPr>
          <a:xfrm>
            <a:off x="5333983" y="1621197"/>
            <a:ext cx="3078474" cy="31679"/>
          </a:xfrm>
          <a:prstGeom prst="straightConnector1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3700378" y="1018844"/>
            <a:ext cx="2160232" cy="515525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913841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REST Collection API</a:t>
            </a:r>
          </a:p>
        </p:txBody>
      </p:sp>
      <p:grpSp>
        <p:nvGrpSpPr>
          <p:cNvPr id="182" name="Group 181"/>
          <p:cNvGrpSpPr/>
          <p:nvPr/>
        </p:nvGrpSpPr>
        <p:grpSpPr>
          <a:xfrm>
            <a:off x="4282163" y="1500597"/>
            <a:ext cx="726142" cy="545336"/>
            <a:chOff x="2467699" y="5436613"/>
            <a:chExt cx="740913" cy="556429"/>
          </a:xfrm>
        </p:grpSpPr>
        <p:sp>
          <p:nvSpPr>
            <p:cNvPr id="183" name="Oval 182"/>
            <p:cNvSpPr/>
            <p:nvPr/>
          </p:nvSpPr>
          <p:spPr bwMode="auto">
            <a:xfrm>
              <a:off x="2467699" y="5436613"/>
              <a:ext cx="352932" cy="350858"/>
            </a:xfrm>
            <a:prstGeom prst="ellipse">
              <a:avLst/>
            </a:prstGeom>
            <a:noFill/>
            <a:ln w="762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cxnSp>
          <p:nvCxnSpPr>
            <p:cNvPr id="184" name="Straight Connector 183"/>
            <p:cNvCxnSpPr>
              <a:stCxn id="183" idx="6"/>
              <a:endCxn id="185" idx="2"/>
            </p:cNvCxnSpPr>
            <p:nvPr/>
          </p:nvCxnSpPr>
          <p:spPr>
            <a:xfrm flipV="1">
              <a:off x="2820631" y="5608774"/>
              <a:ext cx="211515" cy="326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 bwMode="auto">
            <a:xfrm>
              <a:off x="3032146" y="5521059"/>
              <a:ext cx="176466" cy="175429"/>
            </a:xfrm>
            <a:prstGeom prst="ellipse">
              <a:avLst/>
            </a:prstGeom>
            <a:noFill/>
            <a:ln w="762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sp>
          <p:nvSpPr>
            <p:cNvPr id="186" name="Oval 185"/>
            <p:cNvSpPr/>
            <p:nvPr/>
          </p:nvSpPr>
          <p:spPr bwMode="auto">
            <a:xfrm>
              <a:off x="2903812" y="5817613"/>
              <a:ext cx="176466" cy="175429"/>
            </a:xfrm>
            <a:prstGeom prst="ellipse">
              <a:avLst/>
            </a:prstGeom>
            <a:noFill/>
            <a:ln w="762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cxnSp>
          <p:nvCxnSpPr>
            <p:cNvPr id="187" name="Straight Connector 186"/>
            <p:cNvCxnSpPr>
              <a:stCxn id="183" idx="5"/>
              <a:endCxn id="186" idx="1"/>
            </p:cNvCxnSpPr>
            <p:nvPr/>
          </p:nvCxnSpPr>
          <p:spPr>
            <a:xfrm>
              <a:off x="2768945" y="5736089"/>
              <a:ext cx="160710" cy="107215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8" name="Rectangle 217"/>
          <p:cNvSpPr/>
          <p:nvPr/>
        </p:nvSpPr>
        <p:spPr>
          <a:xfrm>
            <a:off x="8412458" y="1268928"/>
            <a:ext cx="3653218" cy="767894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wrap="square" anchor="ctr">
            <a:noAutofit/>
          </a:bodyPr>
          <a:lstStyle/>
          <a:p>
            <a:pPr algn="ctr" defTabSz="609381">
              <a:defRPr/>
            </a:pPr>
            <a:r>
              <a:rPr lang="en-US" sz="2000" kern="0" dirty="0">
                <a:solidFill>
                  <a:schemeClr val="bg1"/>
                </a:solidFill>
                <a:latin typeface="Segoe UI Light"/>
              </a:rPr>
              <a:t>Log Analytics</a:t>
            </a:r>
          </a:p>
        </p:txBody>
      </p:sp>
      <p:sp>
        <p:nvSpPr>
          <p:cNvPr id="56" name="Text Placeholder 2"/>
          <p:cNvSpPr txBox="1">
            <a:spLocks/>
          </p:cNvSpPr>
          <p:nvPr/>
        </p:nvSpPr>
        <p:spPr>
          <a:xfrm>
            <a:off x="3822524" y="2556323"/>
            <a:ext cx="5231674" cy="3599678"/>
          </a:xfrm>
          <a:prstGeom prst="rect">
            <a:avLst/>
          </a:prstGeom>
        </p:spPr>
        <p:txBody>
          <a:bodyPr vert="horz" wrap="square" lIns="146284" tIns="91427" rIns="146284" bIns="91427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92">
              <a:buNone/>
              <a:defRPr/>
            </a:pPr>
            <a:r>
              <a:rPr lang="en-US" sz="2000" dirty="0">
                <a:gradFill>
                  <a:gsLst>
                    <a:gs pos="125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latin typeface="Segoe UI Light"/>
              </a:rPr>
              <a:t>Post </a:t>
            </a:r>
            <a:r>
              <a:rPr lang="en-US" sz="2000" dirty="0" err="1">
                <a:gradFill>
                  <a:gsLst>
                    <a:gs pos="125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latin typeface="Segoe UI Light"/>
              </a:rPr>
              <a:t>json</a:t>
            </a:r>
            <a:r>
              <a:rPr lang="en-US" sz="2000" dirty="0">
                <a:gradFill>
                  <a:gsLst>
                    <a:gs pos="125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latin typeface="Segoe UI Light"/>
              </a:rPr>
              <a:t> document to HTTPS endpoint</a:t>
            </a:r>
          </a:p>
          <a:p>
            <a:pPr marL="336080" lvl="1" indent="0" defTabSz="914192">
              <a:buNone/>
              <a:defRPr/>
            </a:pPr>
            <a:r>
              <a:rPr lang="en-US" sz="1400" dirty="0">
                <a:solidFill>
                  <a:srgbClr val="0078D7"/>
                </a:solidFill>
                <a:latin typeface="Segoe UI"/>
              </a:rPr>
              <a:t>Ensure </a:t>
            </a:r>
            <a:r>
              <a:rPr lang="en-US" sz="1400" dirty="0" err="1">
                <a:solidFill>
                  <a:srgbClr val="0078D7"/>
                </a:solidFill>
                <a:latin typeface="Segoe UI"/>
              </a:rPr>
              <a:t>json</a:t>
            </a:r>
            <a:r>
              <a:rPr lang="en-US" sz="1400" dirty="0">
                <a:solidFill>
                  <a:srgbClr val="0078D7"/>
                </a:solidFill>
                <a:latin typeface="Segoe UI"/>
              </a:rPr>
              <a:t> is flattened and not nested</a:t>
            </a:r>
          </a:p>
          <a:p>
            <a:pPr marL="336080" lvl="1" indent="0" defTabSz="914192">
              <a:buNone/>
              <a:defRPr/>
            </a:pPr>
            <a:endParaRPr lang="en-US" sz="1400" dirty="0">
              <a:solidFill>
                <a:srgbClr val="0078D7"/>
              </a:solidFill>
              <a:latin typeface="Segoe UI"/>
            </a:endParaRPr>
          </a:p>
          <a:p>
            <a:pPr marL="0" indent="0" defTabSz="914192">
              <a:buNone/>
              <a:defRPr/>
            </a:pPr>
            <a:r>
              <a:rPr lang="en-US" sz="1100" dirty="0">
                <a:solidFill>
                  <a:srgbClr val="505050"/>
                </a:solidFill>
                <a:latin typeface="Consolas" panose="020B0609020204030204" pitchFamily="49" charset="0"/>
              </a:rPr>
              <a:t>$</a:t>
            </a:r>
            <a:r>
              <a:rPr lang="en-US" sz="1100" dirty="0" err="1">
                <a:solidFill>
                  <a:srgbClr val="505050"/>
                </a:solidFill>
                <a:latin typeface="Consolas" panose="020B0609020204030204" pitchFamily="49" charset="0"/>
              </a:rPr>
              <a:t>json</a:t>
            </a:r>
            <a:r>
              <a:rPr lang="en-US" sz="1100" dirty="0">
                <a:solidFill>
                  <a:srgbClr val="505050"/>
                </a:solidFill>
                <a:latin typeface="Consolas" panose="020B0609020204030204" pitchFamily="49" charset="0"/>
              </a:rPr>
              <a:t> = @" </a:t>
            </a:r>
          </a:p>
          <a:p>
            <a:pPr marL="0" indent="0" defTabSz="914192">
              <a:buNone/>
              <a:defRPr/>
            </a:pPr>
            <a:r>
              <a:rPr lang="en-US" sz="1100" dirty="0">
                <a:solidFill>
                  <a:srgbClr val="505050"/>
                </a:solidFill>
                <a:latin typeface="Consolas" panose="020B0609020204030204" pitchFamily="49" charset="0"/>
              </a:rPr>
              <a:t>[{ "</a:t>
            </a:r>
            <a:r>
              <a:rPr lang="en-US" sz="1100" dirty="0" err="1">
                <a:solidFill>
                  <a:srgbClr val="505050"/>
                </a:solidFill>
                <a:latin typeface="Consolas" panose="020B0609020204030204" pitchFamily="49" charset="0"/>
              </a:rPr>
              <a:t>slot_ID</a:t>
            </a:r>
            <a:r>
              <a:rPr lang="en-US" sz="1100" dirty="0">
                <a:solidFill>
                  <a:srgbClr val="505050"/>
                </a:solidFill>
                <a:latin typeface="Consolas" panose="020B0609020204030204" pitchFamily="49" charset="0"/>
              </a:rPr>
              <a:t>“           : 12345, </a:t>
            </a:r>
          </a:p>
          <a:p>
            <a:pPr marL="0" indent="0" defTabSz="914192">
              <a:buNone/>
              <a:defRPr/>
            </a:pPr>
            <a:r>
              <a:rPr lang="en-US" sz="1100" dirty="0">
                <a:solidFill>
                  <a:srgbClr val="505050"/>
                </a:solidFill>
                <a:latin typeface="Consolas" panose="020B0609020204030204" pitchFamily="49" charset="0"/>
              </a:rPr>
              <a:t>   "ID“                : "5cdad72f-c848-4df0-8aaa-ffe033e75d57", </a:t>
            </a:r>
          </a:p>
          <a:p>
            <a:pPr marL="0" indent="0" defTabSz="914192">
              <a:buNone/>
              <a:defRPr/>
            </a:pPr>
            <a:r>
              <a:rPr lang="en-US" sz="1100" dirty="0">
                <a:solidFill>
                  <a:srgbClr val="505050"/>
                </a:solidFill>
                <a:latin typeface="Consolas" panose="020B0609020204030204" pitchFamily="49" charset="0"/>
              </a:rPr>
              <a:t>   "</a:t>
            </a:r>
            <a:r>
              <a:rPr lang="en-US" sz="1100" dirty="0" err="1">
                <a:solidFill>
                  <a:srgbClr val="505050"/>
                </a:solidFill>
                <a:latin typeface="Consolas" panose="020B0609020204030204" pitchFamily="49" charset="0"/>
              </a:rPr>
              <a:t>availability_Value</a:t>
            </a:r>
            <a:r>
              <a:rPr lang="en-US" sz="1100" dirty="0">
                <a:solidFill>
                  <a:srgbClr val="505050"/>
                </a:solidFill>
                <a:latin typeface="Consolas" panose="020B0609020204030204" pitchFamily="49" charset="0"/>
              </a:rPr>
              <a:t>": 100, </a:t>
            </a:r>
          </a:p>
          <a:p>
            <a:pPr marL="0" indent="0" defTabSz="914192">
              <a:buNone/>
              <a:defRPr/>
            </a:pPr>
            <a:r>
              <a:rPr lang="en-US" sz="1100" dirty="0">
                <a:solidFill>
                  <a:srgbClr val="505050"/>
                </a:solidFill>
                <a:latin typeface="Consolas" panose="020B0609020204030204" pitchFamily="49" charset="0"/>
              </a:rPr>
              <a:t>   "</a:t>
            </a:r>
            <a:r>
              <a:rPr lang="en-US" sz="1100" dirty="0" err="1">
                <a:solidFill>
                  <a:srgbClr val="505050"/>
                </a:solidFill>
                <a:latin typeface="Consolas" panose="020B0609020204030204" pitchFamily="49" charset="0"/>
              </a:rPr>
              <a:t>measurement_Name</a:t>
            </a:r>
            <a:r>
              <a:rPr lang="en-US" sz="1100" dirty="0">
                <a:solidFill>
                  <a:srgbClr val="505050"/>
                </a:solidFill>
                <a:latin typeface="Consolas" panose="020B0609020204030204" pitchFamily="49" charset="0"/>
              </a:rPr>
              <a:t>“  : "</a:t>
            </a:r>
            <a:r>
              <a:rPr lang="en-US" sz="1100" dirty="0" err="1">
                <a:solidFill>
                  <a:srgbClr val="505050"/>
                </a:solidFill>
                <a:latin typeface="Consolas" panose="020B0609020204030204" pitchFamily="49" charset="0"/>
              </a:rPr>
              <a:t>last_one_hour</a:t>
            </a:r>
            <a:r>
              <a:rPr lang="en-US" sz="1100" dirty="0">
                <a:solidFill>
                  <a:srgbClr val="505050"/>
                </a:solidFill>
                <a:latin typeface="Consolas" panose="020B0609020204030204" pitchFamily="49" charset="0"/>
              </a:rPr>
              <a:t>", </a:t>
            </a:r>
          </a:p>
          <a:p>
            <a:pPr marL="0" indent="0" defTabSz="914192">
              <a:buNone/>
              <a:defRPr/>
            </a:pPr>
            <a:r>
              <a:rPr lang="en-US" sz="1100" dirty="0">
                <a:solidFill>
                  <a:srgbClr val="505050"/>
                </a:solidFill>
                <a:latin typeface="Consolas" panose="020B0609020204030204" pitchFamily="49" charset="0"/>
              </a:rPr>
              <a:t>   "duration“          : 3600, </a:t>
            </a:r>
          </a:p>
          <a:p>
            <a:pPr marL="0" indent="0" defTabSz="914192">
              <a:buNone/>
              <a:defRPr/>
            </a:pPr>
            <a:r>
              <a:rPr lang="en-US" sz="1100" dirty="0">
                <a:solidFill>
                  <a:srgbClr val="505050"/>
                </a:solidFill>
                <a:latin typeface="Consolas" panose="020B0609020204030204" pitchFamily="49" charset="0"/>
              </a:rPr>
              <a:t>   "</a:t>
            </a:r>
            <a:r>
              <a:rPr lang="en-US" sz="1100" dirty="0" err="1">
                <a:solidFill>
                  <a:srgbClr val="505050"/>
                </a:solidFill>
                <a:latin typeface="Consolas" panose="020B0609020204030204" pitchFamily="49" charset="0"/>
              </a:rPr>
              <a:t>ExecutionTime</a:t>
            </a:r>
            <a:r>
              <a:rPr lang="en-US" sz="1100" dirty="0">
                <a:solidFill>
                  <a:srgbClr val="505050"/>
                </a:solidFill>
                <a:latin typeface="Consolas" panose="020B0609020204030204" pitchFamily="49" charset="0"/>
              </a:rPr>
              <a:t>“     : "2016-05-12T20:00:00.625Z" </a:t>
            </a:r>
          </a:p>
          <a:p>
            <a:pPr marL="0" indent="0" defTabSz="914192">
              <a:buNone/>
              <a:defRPr/>
            </a:pPr>
            <a:r>
              <a:rPr lang="en-US" sz="1100" dirty="0">
                <a:solidFill>
                  <a:srgbClr val="505050"/>
                </a:solidFill>
                <a:latin typeface="Consolas" panose="020B0609020204030204" pitchFamily="49" charset="0"/>
              </a:rPr>
              <a:t>}, </a:t>
            </a:r>
          </a:p>
          <a:p>
            <a:pPr marL="0" indent="0" defTabSz="914192">
              <a:buNone/>
              <a:defRPr/>
            </a:pPr>
            <a:r>
              <a:rPr lang="en-US" sz="1100" dirty="0">
                <a:solidFill>
                  <a:srgbClr val="505050"/>
                </a:solidFill>
                <a:latin typeface="Consolas" panose="020B0609020204030204" pitchFamily="49" charset="0"/>
              </a:rPr>
              <a:t>{   …	}] </a:t>
            </a:r>
          </a:p>
          <a:p>
            <a:pPr marL="0" indent="0" defTabSz="914192">
              <a:buNone/>
              <a:defRPr/>
            </a:pPr>
            <a:r>
              <a:rPr lang="en-US" sz="1100" dirty="0">
                <a:solidFill>
                  <a:srgbClr val="505050"/>
                </a:solidFill>
                <a:latin typeface="Consolas" panose="020B0609020204030204" pitchFamily="49" charset="0"/>
              </a:rPr>
              <a:t>"@ </a:t>
            </a:r>
          </a:p>
          <a:p>
            <a:pPr marL="0" indent="0" defTabSz="914192">
              <a:buNone/>
              <a:defRPr/>
            </a:pPr>
            <a:endParaRPr lang="en-US" sz="1100" dirty="0">
              <a:solidFill>
                <a:srgbClr val="505050"/>
              </a:solidFill>
              <a:latin typeface="Consolas" panose="020B0609020204030204" pitchFamily="49" charset="0"/>
            </a:endParaRPr>
          </a:p>
          <a:p>
            <a:pPr marL="0" indent="0" defTabSz="914192">
              <a:buNone/>
              <a:defRPr/>
            </a:pPr>
            <a:r>
              <a:rPr lang="en-US" sz="2000" dirty="0">
                <a:gradFill>
                  <a:gsLst>
                    <a:gs pos="125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latin typeface="Segoe UI Light"/>
              </a:rPr>
              <a:t>Authenticated using workspace key to hash content</a:t>
            </a:r>
          </a:p>
        </p:txBody>
      </p:sp>
      <p:graphicFrame>
        <p:nvGraphicFramePr>
          <p:cNvPr id="59" name="Table 58"/>
          <p:cNvGraphicFramePr>
            <a:graphicFrameLocks noGrp="1"/>
          </p:cNvGraphicFramePr>
          <p:nvPr>
            <p:extLst/>
          </p:nvPr>
        </p:nvGraphicFramePr>
        <p:xfrm>
          <a:off x="9228088" y="2535228"/>
          <a:ext cx="2622329" cy="4016112"/>
        </p:xfrm>
        <a:graphic>
          <a:graphicData uri="http://schemas.openxmlformats.org/drawingml/2006/table">
            <a:tbl>
              <a:tblPr firstRow="1" bandRow="1"/>
              <a:tblGrid>
                <a:gridCol w="2622329">
                  <a:extLst>
                    <a:ext uri="{9D8B030D-6E8A-4147-A177-3AD203B41FA5}">
                      <a16:colId xmlns:a16="http://schemas.microsoft.com/office/drawing/2014/main" val="3045784823"/>
                    </a:ext>
                  </a:extLst>
                </a:gridCol>
              </a:tblGrid>
              <a:tr h="27248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200" dirty="0"/>
                        <a:t>API</a:t>
                      </a:r>
                    </a:p>
                  </a:txBody>
                  <a:tcPr marL="89630" marR="89630" marT="44814" marB="4481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130474"/>
                  </a:ext>
                </a:extLst>
              </a:tr>
              <a:tr h="10039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200" dirty="0">
                          <a:hlinkClick r:id="rId5"/>
                        </a:rPr>
                        <a:t>Log Search API</a:t>
                      </a:r>
                      <a:endParaRPr lang="en-US" sz="12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Create, manage and</a:t>
                      </a:r>
                      <a:r>
                        <a:rPr lang="en-US" sz="1200" baseline="0" dirty="0"/>
                        <a:t> run searches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r>
                        <a:rPr lang="en-US" sz="1200" dirty="0">
                          <a:hlinkClick r:id="rId6"/>
                        </a:rPr>
                        <a:t>Alert API</a:t>
                      </a:r>
                      <a:endParaRPr lang="en-US" sz="12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Create</a:t>
                      </a:r>
                      <a:r>
                        <a:rPr lang="en-US" sz="1200" baseline="0" dirty="0"/>
                        <a:t> and manage alerts</a:t>
                      </a:r>
                      <a:endParaRPr lang="en-US" sz="1200" dirty="0"/>
                    </a:p>
                  </a:txBody>
                  <a:tcPr marL="89630" marR="89630" marT="44814" marB="4481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56909"/>
                  </a:ext>
                </a:extLst>
              </a:tr>
              <a:tr h="27248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200" dirty="0"/>
                        <a:t>Powershell</a:t>
                      </a:r>
                    </a:p>
                  </a:txBody>
                  <a:tcPr marL="89630" marR="89630" marT="44814" marB="4481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8234"/>
                  </a:ext>
                </a:extLst>
              </a:tr>
              <a:tr h="246673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200" dirty="0">
                          <a:hlinkClick r:id="rId7"/>
                        </a:rPr>
                        <a:t>Log Analytics cmdlets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r>
                        <a:rPr lang="en-US" sz="1200" dirty="0">
                          <a:solidFill>
                            <a:srgbClr val="002050"/>
                          </a:solidFill>
                        </a:rPr>
                        <a:t>Nouns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>
                          <a:solidFill>
                            <a:srgbClr val="002050"/>
                          </a:solidFill>
                        </a:rPr>
                        <a:t>ComputerGroup</a:t>
                      </a:r>
                      <a:endParaRPr lang="en-US" sz="1200" dirty="0">
                        <a:solidFill>
                          <a:srgbClr val="00205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>
                          <a:solidFill>
                            <a:srgbClr val="002050"/>
                          </a:solidFill>
                        </a:rPr>
                        <a:t>IntelligencePacks</a:t>
                      </a:r>
                      <a:r>
                        <a:rPr lang="en-US" sz="1200" baseline="0" dirty="0">
                          <a:solidFill>
                            <a:srgbClr val="002050"/>
                          </a:solidFill>
                        </a:rPr>
                        <a:t>  (solutions)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err="1">
                          <a:solidFill>
                            <a:srgbClr val="002050"/>
                          </a:solidFill>
                        </a:rPr>
                        <a:t>LinkTargets</a:t>
                      </a:r>
                      <a:endParaRPr lang="en-US" sz="1200" baseline="0" dirty="0">
                        <a:solidFill>
                          <a:srgbClr val="00205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err="1">
                          <a:solidFill>
                            <a:srgbClr val="002050"/>
                          </a:solidFill>
                        </a:rPr>
                        <a:t>SavedSearch</a:t>
                      </a:r>
                      <a:endParaRPr lang="en-US" sz="1200" baseline="0" dirty="0">
                        <a:solidFill>
                          <a:srgbClr val="00205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err="1">
                          <a:solidFill>
                            <a:srgbClr val="002050"/>
                          </a:solidFill>
                        </a:rPr>
                        <a:t>SavedSearchResults</a:t>
                      </a:r>
                      <a:endParaRPr lang="en-US" sz="1200" baseline="0" dirty="0">
                        <a:solidFill>
                          <a:srgbClr val="00205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err="1">
                          <a:solidFill>
                            <a:srgbClr val="002050"/>
                          </a:solidFill>
                        </a:rPr>
                        <a:t>StorageInsights</a:t>
                      </a:r>
                      <a:endParaRPr lang="en-US" sz="1200" baseline="0" dirty="0">
                        <a:solidFill>
                          <a:srgbClr val="00205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>
                          <a:solidFill>
                            <a:srgbClr val="002050"/>
                          </a:solidFill>
                        </a:rPr>
                        <a:t>Workspace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err="1">
                          <a:solidFill>
                            <a:srgbClr val="002050"/>
                          </a:solidFill>
                        </a:rPr>
                        <a:t>WorkspaceManagementGroups</a:t>
                      </a:r>
                      <a:endParaRPr lang="en-US" sz="1200" baseline="0" dirty="0">
                        <a:solidFill>
                          <a:srgbClr val="00205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err="1">
                          <a:solidFill>
                            <a:srgbClr val="002050"/>
                          </a:solidFill>
                        </a:rPr>
                        <a:t>WorkspaceSharedKeys</a:t>
                      </a:r>
                      <a:endParaRPr lang="en-US" sz="1200" baseline="0" dirty="0">
                        <a:solidFill>
                          <a:srgbClr val="00205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err="1">
                          <a:solidFill>
                            <a:srgbClr val="002050"/>
                          </a:solidFill>
                        </a:rPr>
                        <a:t>WorkspaceUsage</a:t>
                      </a:r>
                      <a:endParaRPr lang="en-US" sz="1200" dirty="0"/>
                    </a:p>
                  </a:txBody>
                  <a:tcPr marL="89630" marR="89630" marT="44814" marB="4481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699887"/>
                  </a:ext>
                </a:extLst>
              </a:tr>
            </a:tbl>
          </a:graphicData>
        </a:graphic>
      </p:graphicFrame>
      <p:sp>
        <p:nvSpPr>
          <p:cNvPr id="60" name="Rectangle 59"/>
          <p:cNvSpPr/>
          <p:nvPr/>
        </p:nvSpPr>
        <p:spPr>
          <a:xfrm>
            <a:off x="3786006" y="2147545"/>
            <a:ext cx="8159910" cy="280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25"/>
            <a:r>
              <a:rPr 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Leverage REST collection API to ingest custom data to Operations Management Suite</a:t>
            </a:r>
          </a:p>
        </p:txBody>
      </p:sp>
    </p:spTree>
    <p:extLst>
      <p:ext uri="{BB962C8B-B14F-4D97-AF65-F5344CB8AC3E}">
        <p14:creationId xmlns:p14="http://schemas.microsoft.com/office/powerpoint/2010/main" val="344103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0C0A32-60B6-4B4E-A2E5-315E55D95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0" y="2016146"/>
            <a:ext cx="7589520" cy="4415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8B7BC3D-B50E-417E-ACFE-7F73291C1B33}"/>
              </a:ext>
            </a:extLst>
          </p:cNvPr>
          <p:cNvSpPr txBox="1">
            <a:spLocks/>
          </p:cNvSpPr>
          <p:nvPr/>
        </p:nvSpPr>
        <p:spPr>
          <a:xfrm>
            <a:off x="424736" y="366733"/>
            <a:ext cx="115633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Monitor Logs  </a:t>
            </a:r>
          </a:p>
        </p:txBody>
      </p: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D336660-628D-4137-9208-27E6B1F795A9}"/>
              </a:ext>
            </a:extLst>
          </p:cNvPr>
          <p:cNvGrpSpPr/>
          <p:nvPr/>
        </p:nvGrpSpPr>
        <p:grpSpPr>
          <a:xfrm flipH="1">
            <a:off x="-2" y="1266090"/>
            <a:ext cx="3200401" cy="640327"/>
            <a:chOff x="10175710" y="290354"/>
            <a:chExt cx="2260765" cy="640418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21D95E-4135-4023-B93B-F115C5E37154}"/>
                </a:ext>
              </a:extLst>
            </p:cNvPr>
            <p:cNvSpPr/>
            <p:nvPr/>
          </p:nvSpPr>
          <p:spPr bwMode="auto">
            <a:xfrm>
              <a:off x="10461729" y="290356"/>
              <a:ext cx="1974746" cy="64041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508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Log Analytics</a:t>
              </a: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82CA19FF-8784-4919-9C4C-A4F540B1ECE5}"/>
                </a:ext>
              </a:extLst>
            </p:cNvPr>
            <p:cNvSpPr/>
            <p:nvPr/>
          </p:nvSpPr>
          <p:spPr bwMode="auto">
            <a:xfrm rot="16200000">
              <a:off x="9998512" y="467552"/>
              <a:ext cx="640415" cy="286019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FE762AC-8C48-487D-B32E-E643642CBF32}"/>
              </a:ext>
            </a:extLst>
          </p:cNvPr>
          <p:cNvGrpSpPr/>
          <p:nvPr/>
        </p:nvGrpSpPr>
        <p:grpSpPr>
          <a:xfrm>
            <a:off x="424736" y="6005789"/>
            <a:ext cx="4039398" cy="554001"/>
            <a:chOff x="426425" y="1989971"/>
            <a:chExt cx="3960554" cy="5431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5DF9BF0-C3F6-4462-9E2D-CAD23CC6C3A9}"/>
                </a:ext>
              </a:extLst>
            </p:cNvPr>
            <p:cNvSpPr/>
            <p:nvPr/>
          </p:nvSpPr>
          <p:spPr bwMode="auto">
            <a:xfrm>
              <a:off x="912336" y="1989971"/>
              <a:ext cx="3474643" cy="54318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Training: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4"/>
                </a:rPr>
                <a:t>http://aka.ms/kqlpluralsight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3" name="arrow_15" title="Icon of a arrow in a circle pointed right">
              <a:extLst>
                <a:ext uri="{FF2B5EF4-FFF2-40B4-BE49-F238E27FC236}">
                  <a16:creationId xmlns:a16="http://schemas.microsoft.com/office/drawing/2014/main" id="{C778016A-986B-41CB-9C48-6B8E531030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1D550C-C48D-4595-B1F5-77D7AAA6632F}"/>
              </a:ext>
            </a:extLst>
          </p:cNvPr>
          <p:cNvGrpSpPr/>
          <p:nvPr/>
        </p:nvGrpSpPr>
        <p:grpSpPr>
          <a:xfrm>
            <a:off x="424736" y="3961281"/>
            <a:ext cx="4039398" cy="814838"/>
            <a:chOff x="426425" y="1891851"/>
            <a:chExt cx="3960554" cy="79893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D09010D-C98E-4195-AE92-9B0F9D6932AF}"/>
                </a:ext>
              </a:extLst>
            </p:cNvPr>
            <p:cNvSpPr/>
            <p:nvPr/>
          </p:nvSpPr>
          <p:spPr bwMode="auto">
            <a:xfrm>
              <a:off x="912336" y="1891851"/>
              <a:ext cx="3474643" cy="7989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Run analytics queries for investigations, statistics, and root cause + trend analysis</a:t>
              </a:r>
            </a:p>
          </p:txBody>
        </p:sp>
        <p:sp>
          <p:nvSpPr>
            <p:cNvPr id="26" name="arrow_15" title="Icon of a arrow in a circle pointed right">
              <a:extLst>
                <a:ext uri="{FF2B5EF4-FFF2-40B4-BE49-F238E27FC236}">
                  <a16:creationId xmlns:a16="http://schemas.microsoft.com/office/drawing/2014/main" id="{DAF73254-AD7A-439D-904D-AAF818881AA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25DA38D-2B6C-48AA-86E6-2037F4051259}"/>
              </a:ext>
            </a:extLst>
          </p:cNvPr>
          <p:cNvGrpSpPr/>
          <p:nvPr/>
        </p:nvGrpSpPr>
        <p:grpSpPr>
          <a:xfrm>
            <a:off x="424736" y="2188384"/>
            <a:ext cx="4169247" cy="543225"/>
            <a:chOff x="426425" y="3598936"/>
            <a:chExt cx="4087867" cy="53262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3C25259-5F1A-4AD4-A4D8-FA772F78BBA3}"/>
                </a:ext>
              </a:extLst>
            </p:cNvPr>
            <p:cNvSpPr/>
            <p:nvPr/>
          </p:nvSpPr>
          <p:spPr>
            <a:xfrm>
              <a:off x="912336" y="3598936"/>
              <a:ext cx="3601956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Log Analytics advanced query experience now in Azure Portal</a:t>
              </a:r>
            </a:p>
          </p:txBody>
        </p:sp>
        <p:sp>
          <p:nvSpPr>
            <p:cNvPr id="29" name="arrow_15" title="Icon of a arrow in a circle pointed right">
              <a:extLst>
                <a:ext uri="{FF2B5EF4-FFF2-40B4-BE49-F238E27FC236}">
                  <a16:creationId xmlns:a16="http://schemas.microsoft.com/office/drawing/2014/main" id="{D48EC316-0E21-4D17-BB1E-0172DAF081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B4B607-2BB7-4775-991B-08D02B7C1EC9}"/>
              </a:ext>
            </a:extLst>
          </p:cNvPr>
          <p:cNvGrpSpPr/>
          <p:nvPr/>
        </p:nvGrpSpPr>
        <p:grpSpPr>
          <a:xfrm>
            <a:off x="424736" y="5119342"/>
            <a:ext cx="4152157" cy="543225"/>
            <a:chOff x="426425" y="4163949"/>
            <a:chExt cx="4071111" cy="53262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C26C9EF-D4F4-4635-86AD-4A44C18E8F50}"/>
                </a:ext>
              </a:extLst>
            </p:cNvPr>
            <p:cNvSpPr/>
            <p:nvPr/>
          </p:nvSpPr>
          <p:spPr>
            <a:xfrm>
              <a:off x="912336" y="4163949"/>
              <a:ext cx="3585200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Utilize ML algorithms for clustering and anomaly detection</a:t>
              </a:r>
            </a:p>
          </p:txBody>
        </p:sp>
        <p:sp>
          <p:nvSpPr>
            <p:cNvPr id="32" name="arrow_15" title="Icon of a arrow in a circle pointed right">
              <a:extLst>
                <a:ext uri="{FF2B5EF4-FFF2-40B4-BE49-F238E27FC236}">
                  <a16:creationId xmlns:a16="http://schemas.microsoft.com/office/drawing/2014/main" id="{278142E1-6E2F-4E82-97DF-9BBCA5598C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186F703-89C9-4AE4-B35C-E8B33B914B5D}"/>
              </a:ext>
            </a:extLst>
          </p:cNvPr>
          <p:cNvGrpSpPr/>
          <p:nvPr/>
        </p:nvGrpSpPr>
        <p:grpSpPr>
          <a:xfrm>
            <a:off x="424736" y="3135031"/>
            <a:ext cx="4207598" cy="365707"/>
            <a:chOff x="426425" y="4835908"/>
            <a:chExt cx="4125470" cy="35857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26CB088-2CB4-4B6A-8C6D-C937C58491D6}"/>
                </a:ext>
              </a:extLst>
            </p:cNvPr>
            <p:cNvSpPr/>
            <p:nvPr/>
          </p:nvSpPr>
          <p:spPr>
            <a:xfrm>
              <a:off x="949939" y="4857827"/>
              <a:ext cx="3601956" cy="2663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RBAC per type</a:t>
              </a:r>
            </a:p>
          </p:txBody>
        </p:sp>
        <p:sp>
          <p:nvSpPr>
            <p:cNvPr id="36" name="arrow_15" title="Icon of a arrow in a circle pointed right">
              <a:extLst>
                <a:ext uri="{FF2B5EF4-FFF2-40B4-BE49-F238E27FC236}">
                  <a16:creationId xmlns:a16="http://schemas.microsoft.com/office/drawing/2014/main" id="{953D0879-8C40-41B6-8E8A-C1DF044B517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6551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2036027"/>
            <a:ext cx="6400800" cy="1495794"/>
          </a:xfrm>
        </p:spPr>
        <p:txBody>
          <a:bodyPr/>
          <a:lstStyle/>
          <a:p>
            <a:r>
              <a:rPr lang="en-US"/>
              <a:t>Azure Monitor Logs</a:t>
            </a:r>
            <a:br>
              <a:rPr lang="en-US"/>
            </a:br>
            <a:br>
              <a:rPr lang="en-US"/>
            </a:br>
            <a:r>
              <a:rPr lang="en-US"/>
              <a:t>Log Analytics Demo</a:t>
            </a:r>
          </a:p>
        </p:txBody>
      </p:sp>
    </p:spTree>
    <p:extLst>
      <p:ext uri="{BB962C8B-B14F-4D97-AF65-F5344CB8AC3E}">
        <p14:creationId xmlns:p14="http://schemas.microsoft.com/office/powerpoint/2010/main" val="27120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78AAD4-EAF0-4E74-BC26-17B725E8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482A7B-5E65-46C7-924D-63F39E3C9C1A}"/>
              </a:ext>
            </a:extLst>
          </p:cNvPr>
          <p:cNvSpPr/>
          <p:nvPr/>
        </p:nvSpPr>
        <p:spPr bwMode="auto">
          <a:xfrm>
            <a:off x="439516" y="2386243"/>
            <a:ext cx="3596674" cy="318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196" tIns="186494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Monitor VMs @ Scale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Identify &amp; isolate host-level or guest-level health problems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rPr>
              <a:t>Visualize service dependencies &amp; connection failures in Maps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 board VMs at Scale using PowerShell and/or Azure Policy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30A66-FB32-4028-816C-106DA2ACD4D3}"/>
              </a:ext>
            </a:extLst>
          </p:cNvPr>
          <p:cNvSpPr/>
          <p:nvPr/>
        </p:nvSpPr>
        <p:spPr bwMode="auto">
          <a:xfrm>
            <a:off x="4442102" y="2386245"/>
            <a:ext cx="3596674" cy="31889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196" tIns="186494" rIns="93247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rPr>
              <a:t>Monitor multi-cluster health &amp; node/pod status 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rPr>
              <a:t>Monitor containers on demand in AKS with virtual nodes 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Drill through </a:t>
            </a:r>
            <a:r>
              <a:rPr kumimoji="0" lang="en-US" sz="1750" b="0" i="0" u="none" strike="noStrike" kern="1200" cap="none" spc="0" normalizeH="0" baseline="0" noProof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Kube</a:t>
            </a:r>
            <a:r>
              <a:rPr kumimoji="0" lang="en-US" sz="175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events</a:t>
            </a:r>
            <a:endParaRPr kumimoji="0" lang="en-US" sz="175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 board monitoring using </a:t>
            </a:r>
            <a:r>
              <a:rPr kumimoji="0" lang="en-US" sz="1750" b="0" i="0" u="none" strike="noStrike" kern="1200" cap="none" spc="0" normalizeH="0" baseline="0" noProof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</a:t>
            </a:r>
            <a:r>
              <a:rPr kumimoji="0" lang="en-US" sz="175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50" b="0" i="0" u="none" strike="noStrike" kern="1200" cap="none" spc="0" normalizeH="0" baseline="0" noProof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aks</a:t>
            </a:r>
            <a:r>
              <a:rPr kumimoji="0" lang="en-US" sz="175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cli commands</a:t>
            </a:r>
            <a:endParaRPr kumimoji="0" lang="en-US" sz="175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584DA0-4E19-424E-9FF2-DDFB86F39305}"/>
              </a:ext>
            </a:extLst>
          </p:cNvPr>
          <p:cNvSpPr/>
          <p:nvPr/>
        </p:nvSpPr>
        <p:spPr bwMode="auto">
          <a:xfrm>
            <a:off x="8427307" y="2386245"/>
            <a:ext cx="3325178" cy="31889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196" tIns="186494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Log Analytics advanced query experience now in Azure Portal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Utilize ML algorithms for clustering and anomaly detection 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RBAC per type 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http://aka.ms/kqlpluralsight</a:t>
            </a: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6D5F41-B3D8-42B1-87C2-42F3EC3015DF}"/>
              </a:ext>
            </a:extLst>
          </p:cNvPr>
          <p:cNvCxnSpPr/>
          <p:nvPr/>
        </p:nvCxnSpPr>
        <p:spPr>
          <a:xfrm>
            <a:off x="456897" y="2386242"/>
            <a:ext cx="3596675" cy="0"/>
          </a:xfrm>
          <a:prstGeom prst="line">
            <a:avLst/>
          </a:prstGeom>
          <a:ln w="762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EFE0F2-AED2-49CA-A482-B9E705A404E3}"/>
              </a:ext>
            </a:extLst>
          </p:cNvPr>
          <p:cNvCxnSpPr/>
          <p:nvPr/>
        </p:nvCxnSpPr>
        <p:spPr>
          <a:xfrm>
            <a:off x="4442101" y="2386242"/>
            <a:ext cx="3596675" cy="0"/>
          </a:xfrm>
          <a:prstGeom prst="line">
            <a:avLst/>
          </a:prstGeom>
          <a:ln w="762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3738DA-B5E5-4D19-8AD4-8840E79C6122}"/>
              </a:ext>
            </a:extLst>
          </p:cNvPr>
          <p:cNvCxnSpPr>
            <a:cxnSpLocks/>
          </p:cNvCxnSpPr>
          <p:nvPr/>
        </p:nvCxnSpPr>
        <p:spPr>
          <a:xfrm>
            <a:off x="8427305" y="2386242"/>
            <a:ext cx="3325180" cy="0"/>
          </a:xfrm>
          <a:prstGeom prst="line">
            <a:avLst/>
          </a:prstGeom>
          <a:ln w="762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59D2-8D11-42F9-B21E-C70253C83ED7}"/>
              </a:ext>
            </a:extLst>
          </p:cNvPr>
          <p:cNvSpPr/>
          <p:nvPr/>
        </p:nvSpPr>
        <p:spPr>
          <a:xfrm>
            <a:off x="8427305" y="1931508"/>
            <a:ext cx="2419607" cy="374846"/>
          </a:xfrm>
          <a:prstGeom prst="rect">
            <a:avLst/>
          </a:prstGeom>
        </p:spPr>
        <p:txBody>
          <a:bodyPr wrap="none" lIns="149196">
            <a:spAutoFit/>
          </a:bodyPr>
          <a:lstStyle/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Monitor Logs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4301CA-BF56-4B08-925F-1FBEA54C52A6}"/>
              </a:ext>
            </a:extLst>
          </p:cNvPr>
          <p:cNvSpPr/>
          <p:nvPr/>
        </p:nvSpPr>
        <p:spPr>
          <a:xfrm>
            <a:off x="4442102" y="1931508"/>
            <a:ext cx="3374869" cy="374846"/>
          </a:xfrm>
          <a:prstGeom prst="rect">
            <a:avLst/>
          </a:prstGeom>
        </p:spPr>
        <p:txBody>
          <a:bodyPr wrap="none" lIns="149196">
            <a:spAutoFit/>
          </a:bodyPr>
          <a:lstStyle/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Monitor for Containers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C5290-756F-436D-88DE-E3F1FFEC9603}"/>
              </a:ext>
            </a:extLst>
          </p:cNvPr>
          <p:cNvSpPr/>
          <p:nvPr/>
        </p:nvSpPr>
        <p:spPr>
          <a:xfrm>
            <a:off x="456898" y="1931508"/>
            <a:ext cx="2698530" cy="374846"/>
          </a:xfrm>
          <a:prstGeom prst="rect">
            <a:avLst/>
          </a:prstGeom>
        </p:spPr>
        <p:txBody>
          <a:bodyPr wrap="none" lIns="149196">
            <a:spAutoFit/>
          </a:bodyPr>
          <a:lstStyle/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Monitor for VMs</a:t>
            </a:r>
          </a:p>
        </p:txBody>
      </p:sp>
      <p:pic>
        <p:nvPicPr>
          <p:cNvPr id="17" name="Picture 4" descr="Azure Monitor">
            <a:extLst>
              <a:ext uri="{FF2B5EF4-FFF2-40B4-BE49-F238E27FC236}">
                <a16:creationId xmlns:a16="http://schemas.microsoft.com/office/drawing/2014/main" id="{BD60AD76-7ABB-4C39-BBE0-CB0EAD7D1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3693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6">
            <a:extLst>
              <a:ext uri="{FF2B5EF4-FFF2-40B4-BE49-F238E27FC236}">
                <a16:creationId xmlns:a16="http://schemas.microsoft.com/office/drawing/2014/main" id="{AC97C705-61A4-4B58-9448-3FF55994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/>
              <a:t>Unified </a:t>
            </a:r>
            <a:br>
              <a:rPr lang="en-US"/>
            </a:br>
            <a:r>
              <a:rPr lang="en-US"/>
              <a:t>Monitoring</a:t>
            </a: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9697F8B-A08C-4E88-8021-C7253F2A344C}"/>
              </a:ext>
            </a:extLst>
          </p:cNvPr>
          <p:cNvGrpSpPr/>
          <p:nvPr/>
        </p:nvGrpSpPr>
        <p:grpSpPr>
          <a:xfrm>
            <a:off x="545307" y="322404"/>
            <a:ext cx="11227619" cy="6213192"/>
            <a:chOff x="545307" y="162610"/>
            <a:chExt cx="11227619" cy="6213192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E365318-4570-4B31-B821-73CD4E6935D5}"/>
                </a:ext>
              </a:extLst>
            </p:cNvPr>
            <p:cNvSpPr/>
            <p:nvPr/>
          </p:nvSpPr>
          <p:spPr bwMode="auto">
            <a:xfrm>
              <a:off x="3481266" y="482199"/>
              <a:ext cx="8291660" cy="5893603"/>
            </a:xfrm>
            <a:prstGeom prst="roundRect">
              <a:avLst>
                <a:gd name="adj" fmla="val 1624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547190C-79D3-4AC3-A312-FE5A472473DA}"/>
                </a:ext>
              </a:extLst>
            </p:cNvPr>
            <p:cNvSpPr/>
            <p:nvPr/>
          </p:nvSpPr>
          <p:spPr bwMode="auto">
            <a:xfrm>
              <a:off x="3395678" y="3287301"/>
              <a:ext cx="171176" cy="144232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8A923ADC-B956-4291-8127-9BDDD1224177}"/>
                </a:ext>
              </a:extLst>
            </p:cNvPr>
            <p:cNvSpPr/>
            <p:nvPr/>
          </p:nvSpPr>
          <p:spPr bwMode="auto">
            <a:xfrm>
              <a:off x="7262157" y="5170346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21ABF465-BC3E-4C13-A5E0-9245908A5B11}"/>
                </a:ext>
              </a:extLst>
            </p:cNvPr>
            <p:cNvSpPr/>
            <p:nvPr/>
          </p:nvSpPr>
          <p:spPr bwMode="auto">
            <a:xfrm>
              <a:off x="7262157" y="2931262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478B698C-8F14-4698-A6DC-CB91A78690DB}"/>
                </a:ext>
              </a:extLst>
            </p:cNvPr>
            <p:cNvSpPr/>
            <p:nvPr/>
          </p:nvSpPr>
          <p:spPr bwMode="auto">
            <a:xfrm>
              <a:off x="7262157" y="4050804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706DE21E-5D0B-4DBF-B119-4F914C2F9DA0}"/>
                </a:ext>
              </a:extLst>
            </p:cNvPr>
            <p:cNvSpPr/>
            <p:nvPr/>
          </p:nvSpPr>
          <p:spPr bwMode="auto">
            <a:xfrm>
              <a:off x="7262157" y="1811720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61BB2C4-8B09-49B7-8187-4DCC5A7AE764}"/>
                </a:ext>
              </a:extLst>
            </p:cNvPr>
            <p:cNvGrpSpPr/>
            <p:nvPr/>
          </p:nvGrpSpPr>
          <p:grpSpPr>
            <a:xfrm>
              <a:off x="3957211" y="1952142"/>
              <a:ext cx="1576562" cy="2817113"/>
              <a:chOff x="3957211" y="1952142"/>
              <a:chExt cx="1576562" cy="2817113"/>
            </a:xfrm>
          </p:grpSpPr>
          <p:sp>
            <p:nvSpPr>
              <p:cNvPr id="207" name="Rectangle: Rounded Corners 206">
                <a:extLst>
                  <a:ext uri="{FF2B5EF4-FFF2-40B4-BE49-F238E27FC236}">
                    <a16:creationId xmlns:a16="http://schemas.microsoft.com/office/drawing/2014/main" id="{DFBFD77E-D803-48CB-86E1-797BB432DB08}"/>
                  </a:ext>
                </a:extLst>
              </p:cNvPr>
              <p:cNvSpPr/>
              <p:nvPr/>
            </p:nvSpPr>
            <p:spPr bwMode="auto">
              <a:xfrm>
                <a:off x="3957211" y="1952142"/>
                <a:ext cx="1576562" cy="2817113"/>
              </a:xfrm>
              <a:prstGeom prst="roundRect">
                <a:avLst>
                  <a:gd name="adj" fmla="val 5420"/>
                </a:avLst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DD9F3120-5874-41B7-9ADC-31D7F0D21126}"/>
                  </a:ext>
                </a:extLst>
              </p:cNvPr>
              <p:cNvSpPr txBox="1"/>
              <p:nvPr/>
            </p:nvSpPr>
            <p:spPr>
              <a:xfrm>
                <a:off x="4401964" y="2422669"/>
                <a:ext cx="687056" cy="343968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Metrics</a:t>
                </a:r>
              </a:p>
            </p:txBody>
          </p:sp>
          <p:sp>
            <p:nvSpPr>
              <p:cNvPr id="216" name="Cylinder 215">
                <a:extLst>
                  <a:ext uri="{FF2B5EF4-FFF2-40B4-BE49-F238E27FC236}">
                    <a16:creationId xmlns:a16="http://schemas.microsoft.com/office/drawing/2014/main" id="{7A410D27-2344-4931-B1A9-EFE7DF01016B}"/>
                  </a:ext>
                </a:extLst>
              </p:cNvPr>
              <p:cNvSpPr/>
              <p:nvPr/>
            </p:nvSpPr>
            <p:spPr bwMode="auto">
              <a:xfrm>
                <a:off x="4385324" y="2246824"/>
                <a:ext cx="720337" cy="747947"/>
              </a:xfrm>
              <a:prstGeom prst="can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711C8FD-EF60-4C8A-BA74-38657D4A335E}"/>
                  </a:ext>
                </a:extLst>
              </p:cNvPr>
              <p:cNvSpPr/>
              <p:nvPr/>
            </p:nvSpPr>
            <p:spPr bwMode="auto">
              <a:xfrm>
                <a:off x="4824260" y="2766637"/>
                <a:ext cx="296581" cy="2915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8" name="Graphic 217">
                <a:extLst>
                  <a:ext uri="{FF2B5EF4-FFF2-40B4-BE49-F238E27FC236}">
                    <a16:creationId xmlns:a16="http://schemas.microsoft.com/office/drawing/2014/main" id="{BF26141D-5E88-4C07-ABBF-8C6476883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17646" y="2660755"/>
                <a:ext cx="462836" cy="462836"/>
              </a:xfrm>
              <a:prstGeom prst="rect">
                <a:avLst/>
              </a:prstGeom>
              <a:effectLst/>
            </p:spPr>
          </p:pic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4D53698A-7E32-48E4-B430-2BB6B95B2C88}"/>
                  </a:ext>
                </a:extLst>
              </p:cNvPr>
              <p:cNvSpPr txBox="1"/>
              <p:nvPr/>
            </p:nvSpPr>
            <p:spPr>
              <a:xfrm>
                <a:off x="4495467" y="3604810"/>
                <a:ext cx="500049" cy="343968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Logs</a:t>
                </a:r>
              </a:p>
            </p:txBody>
          </p:sp>
          <p:sp>
            <p:nvSpPr>
              <p:cNvPr id="212" name="Cylinder 211">
                <a:extLst>
                  <a:ext uri="{FF2B5EF4-FFF2-40B4-BE49-F238E27FC236}">
                    <a16:creationId xmlns:a16="http://schemas.microsoft.com/office/drawing/2014/main" id="{C38B43B7-A83A-49D8-B095-1BE0646B2D31}"/>
                  </a:ext>
                </a:extLst>
              </p:cNvPr>
              <p:cNvSpPr/>
              <p:nvPr/>
            </p:nvSpPr>
            <p:spPr bwMode="auto">
              <a:xfrm>
                <a:off x="4385324" y="3436594"/>
                <a:ext cx="720337" cy="747947"/>
              </a:xfrm>
              <a:prstGeom prst="can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3" name="Rectangle: Rounded Corners 212">
                <a:extLst>
                  <a:ext uri="{FF2B5EF4-FFF2-40B4-BE49-F238E27FC236}">
                    <a16:creationId xmlns:a16="http://schemas.microsoft.com/office/drawing/2014/main" id="{C0A61812-E30A-4530-9B9E-AD64964C47F2}"/>
                  </a:ext>
                </a:extLst>
              </p:cNvPr>
              <p:cNvSpPr/>
              <p:nvPr/>
            </p:nvSpPr>
            <p:spPr bwMode="auto">
              <a:xfrm>
                <a:off x="4818285" y="3834117"/>
                <a:ext cx="450260" cy="46283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4" name="Graphic 213">
                <a:extLst>
                  <a:ext uri="{FF2B5EF4-FFF2-40B4-BE49-F238E27FC236}">
                    <a16:creationId xmlns:a16="http://schemas.microsoft.com/office/drawing/2014/main" id="{19A20266-3935-4831-B6F4-A13D1EB3C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59631" y="3786131"/>
                <a:ext cx="521839" cy="521839"/>
              </a:xfrm>
              <a:prstGeom prst="rect">
                <a:avLst/>
              </a:prstGeom>
              <a:effectLst/>
            </p:spPr>
          </p:pic>
        </p:grp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2FA73AAB-823D-4BC6-A4CC-508E40849264}"/>
                </a:ext>
              </a:extLst>
            </p:cNvPr>
            <p:cNvSpPr/>
            <p:nvPr/>
          </p:nvSpPr>
          <p:spPr bwMode="auto">
            <a:xfrm>
              <a:off x="7262157" y="692178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05C82CD-FEBF-4395-8296-F81DCA63EFBB}"/>
                </a:ext>
              </a:extLst>
            </p:cNvPr>
            <p:cNvGrpSpPr/>
            <p:nvPr/>
          </p:nvGrpSpPr>
          <p:grpSpPr>
            <a:xfrm>
              <a:off x="7672816" y="816417"/>
              <a:ext cx="986068" cy="732493"/>
              <a:chOff x="7595189" y="412152"/>
              <a:chExt cx="1005840" cy="747180"/>
            </a:xfrm>
          </p:grpSpPr>
          <p:pic>
            <p:nvPicPr>
              <p:cNvPr id="205" name="Graphic 204">
                <a:extLst>
                  <a:ext uri="{FF2B5EF4-FFF2-40B4-BE49-F238E27FC236}">
                    <a16:creationId xmlns:a16="http://schemas.microsoft.com/office/drawing/2014/main" id="{B272C3CA-62D1-4B52-8636-34D0F5D2D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906422" y="412152"/>
                <a:ext cx="383374" cy="383374"/>
              </a:xfrm>
              <a:prstGeom prst="rect">
                <a:avLst/>
              </a:prstGeom>
            </p:spPr>
          </p:pic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D8282856-B075-4C63-A906-9462E484E559}"/>
                  </a:ext>
                </a:extLst>
              </p:cNvPr>
              <p:cNvSpPr txBox="1"/>
              <p:nvPr/>
            </p:nvSpPr>
            <p:spPr>
              <a:xfrm>
                <a:off x="7595189" y="808467"/>
                <a:ext cx="1005840" cy="350865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Application 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83DBC83B-08A0-4B88-8617-CC32686C72DA}"/>
                </a:ext>
              </a:extLst>
            </p:cNvPr>
            <p:cNvGrpSpPr/>
            <p:nvPr/>
          </p:nvGrpSpPr>
          <p:grpSpPr>
            <a:xfrm>
              <a:off x="8658892" y="773393"/>
              <a:ext cx="986067" cy="775516"/>
              <a:chOff x="8601046" y="368265"/>
              <a:chExt cx="1005840" cy="791067"/>
            </a:xfrm>
          </p:grpSpPr>
          <p:pic>
            <p:nvPicPr>
              <p:cNvPr id="203" name="Graphic 202">
                <a:extLst>
                  <a:ext uri="{FF2B5EF4-FFF2-40B4-BE49-F238E27FC236}">
                    <a16:creationId xmlns:a16="http://schemas.microsoft.com/office/drawing/2014/main" id="{DC088F19-32D8-4F45-AF6D-3F06B575F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868392" y="368265"/>
                <a:ext cx="471148" cy="471148"/>
              </a:xfrm>
              <a:prstGeom prst="rect">
                <a:avLst/>
              </a:prstGeom>
            </p:spPr>
          </p:pic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3063F77F-7559-4C24-9732-FCE0F0CAEB1D}"/>
                  </a:ext>
                </a:extLst>
              </p:cNvPr>
              <p:cNvSpPr txBox="1"/>
              <p:nvPr/>
            </p:nvSpPr>
            <p:spPr>
              <a:xfrm>
                <a:off x="8601046" y="808467"/>
                <a:ext cx="1005840" cy="350865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Containers</a:t>
                </a: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8745517-D791-48AA-8ED6-C3A64897BAE7}"/>
                </a:ext>
              </a:extLst>
            </p:cNvPr>
            <p:cNvGrpSpPr/>
            <p:nvPr/>
          </p:nvGrpSpPr>
          <p:grpSpPr>
            <a:xfrm>
              <a:off x="9644976" y="773393"/>
              <a:ext cx="791765" cy="775516"/>
              <a:chOff x="9606903" y="368265"/>
              <a:chExt cx="807642" cy="791067"/>
            </a:xfrm>
          </p:grpSpPr>
          <p:pic>
            <p:nvPicPr>
              <p:cNvPr id="201" name="Graphic 200">
                <a:extLst>
                  <a:ext uri="{FF2B5EF4-FFF2-40B4-BE49-F238E27FC236}">
                    <a16:creationId xmlns:a16="http://schemas.microsoft.com/office/drawing/2014/main" id="{27786AC2-BDEB-4369-9B2F-EA44183E0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775150" y="368265"/>
                <a:ext cx="471148" cy="471148"/>
              </a:xfrm>
              <a:prstGeom prst="rect">
                <a:avLst/>
              </a:prstGeom>
            </p:spPr>
          </p:pic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CD921616-595A-4B83-AD1A-DB45265C2D95}"/>
                  </a:ext>
                </a:extLst>
              </p:cNvPr>
              <p:cNvSpPr txBox="1"/>
              <p:nvPr/>
            </p:nvSpPr>
            <p:spPr>
              <a:xfrm>
                <a:off x="9606903" y="808467"/>
                <a:ext cx="807642" cy="350865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VM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4AF6E16F-588B-4269-830A-05A7C2FEA38C}"/>
                </a:ext>
              </a:extLst>
            </p:cNvPr>
            <p:cNvGrpSpPr/>
            <p:nvPr/>
          </p:nvGrpSpPr>
          <p:grpSpPr>
            <a:xfrm>
              <a:off x="10436757" y="773393"/>
              <a:ext cx="986067" cy="938449"/>
              <a:chOff x="10414561" y="368265"/>
              <a:chExt cx="1005840" cy="957267"/>
            </a:xfrm>
          </p:grpSpPr>
          <p:pic>
            <p:nvPicPr>
              <p:cNvPr id="199" name="Graphic 198">
                <a:extLst>
                  <a:ext uri="{FF2B5EF4-FFF2-40B4-BE49-F238E27FC236}">
                    <a16:creationId xmlns:a16="http://schemas.microsoft.com/office/drawing/2014/main" id="{1844193D-4BBC-458E-8CEF-6D2593648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681907" y="368265"/>
                <a:ext cx="471148" cy="471148"/>
              </a:xfrm>
              <a:prstGeom prst="rect">
                <a:avLst/>
              </a:prstGeom>
            </p:spPr>
          </p:pic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EFCA7163-D0F5-4A52-99D9-9384D248F60C}"/>
                  </a:ext>
                </a:extLst>
              </p:cNvPr>
              <p:cNvSpPr txBox="1"/>
              <p:nvPr/>
            </p:nvSpPr>
            <p:spPr>
              <a:xfrm>
                <a:off x="10414561" y="808467"/>
                <a:ext cx="1005840" cy="517065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Monitoring Solutions</a:t>
                </a: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7BD43A2-BE40-4940-8826-FD74027258D3}"/>
                </a:ext>
              </a:extLst>
            </p:cNvPr>
            <p:cNvSpPr txBox="1"/>
            <p:nvPr/>
          </p:nvSpPr>
          <p:spPr>
            <a:xfrm>
              <a:off x="6893440" y="1046552"/>
              <a:ext cx="711258" cy="280605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44821" tIns="44821" rIns="44821" bIns="44821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Insights</a:t>
              </a: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EC922D05-41A9-40A2-9208-17768612FEA2}"/>
                </a:ext>
              </a:extLst>
            </p:cNvPr>
            <p:cNvGrpSpPr/>
            <p:nvPr/>
          </p:nvGrpSpPr>
          <p:grpSpPr>
            <a:xfrm>
              <a:off x="6893436" y="1918891"/>
              <a:ext cx="4529383" cy="804446"/>
              <a:chOff x="7031667" y="1956872"/>
              <a:chExt cx="4620208" cy="820577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C3F88CBB-B2C7-48F9-80AB-69DF7E4EB1C1}"/>
                  </a:ext>
                </a:extLst>
              </p:cNvPr>
              <p:cNvGrpSpPr/>
              <p:nvPr/>
            </p:nvGrpSpPr>
            <p:grpSpPr>
              <a:xfrm>
                <a:off x="7826663" y="1956872"/>
                <a:ext cx="1005840" cy="820577"/>
                <a:chOff x="7800981" y="1749888"/>
                <a:chExt cx="1005840" cy="820577"/>
              </a:xfrm>
            </p:grpSpPr>
            <p:pic>
              <p:nvPicPr>
                <p:cNvPr id="197" name="Graphic 196">
                  <a:extLst>
                    <a:ext uri="{FF2B5EF4-FFF2-40B4-BE49-F238E27FC236}">
                      <a16:creationId xmlns:a16="http://schemas.microsoft.com/office/drawing/2014/main" id="{BCE00207-C53C-461E-8D8B-CFC8CC261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8327" y="1749888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0C63D1B-AA04-4B78-A233-54AB5CAD38BD}"/>
                    </a:ext>
                  </a:extLst>
                </p:cNvPr>
                <p:cNvSpPr txBox="1"/>
                <p:nvPr/>
              </p:nvSpPr>
              <p:spPr>
                <a:xfrm>
                  <a:off x="7800981" y="221960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Dashboards</a:t>
                  </a:r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548F44B5-498A-44BC-BA59-A7549E51FD9D}"/>
                  </a:ext>
                </a:extLst>
              </p:cNvPr>
              <p:cNvGrpSpPr/>
              <p:nvPr/>
            </p:nvGrpSpPr>
            <p:grpSpPr>
              <a:xfrm>
                <a:off x="8832520" y="1956872"/>
                <a:ext cx="1005840" cy="820577"/>
                <a:chOff x="8591257" y="1749888"/>
                <a:chExt cx="1005840" cy="820577"/>
              </a:xfrm>
            </p:grpSpPr>
            <p:pic>
              <p:nvPicPr>
                <p:cNvPr id="195" name="Graphic 194">
                  <a:extLst>
                    <a:ext uri="{FF2B5EF4-FFF2-40B4-BE49-F238E27FC236}">
                      <a16:creationId xmlns:a16="http://schemas.microsoft.com/office/drawing/2014/main" id="{5BE715F2-4A5B-4315-AB1E-11D0F2FCB0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58603" y="1749888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BB4BF4B8-9B31-4EFB-809C-31F9FCBFF16D}"/>
                    </a:ext>
                  </a:extLst>
                </p:cNvPr>
                <p:cNvSpPr txBox="1"/>
                <p:nvPr/>
              </p:nvSpPr>
              <p:spPr>
                <a:xfrm>
                  <a:off x="8591257" y="221960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Views</a:t>
                  </a:r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F5A5FB9E-52B6-4775-84D9-09CDB193BEB8}"/>
                  </a:ext>
                </a:extLst>
              </p:cNvPr>
              <p:cNvGrpSpPr/>
              <p:nvPr/>
            </p:nvGrpSpPr>
            <p:grpSpPr>
              <a:xfrm>
                <a:off x="9838377" y="1956872"/>
                <a:ext cx="807642" cy="820577"/>
                <a:chOff x="9497397" y="1749888"/>
                <a:chExt cx="807642" cy="820577"/>
              </a:xfrm>
            </p:grpSpPr>
            <p:pic>
              <p:nvPicPr>
                <p:cNvPr id="193" name="Graphic 192">
                  <a:extLst>
                    <a:ext uri="{FF2B5EF4-FFF2-40B4-BE49-F238E27FC236}">
                      <a16:creationId xmlns:a16="http://schemas.microsoft.com/office/drawing/2014/main" id="{2BC22E2E-FB74-4BCA-A782-5A6FD6CDD1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65644" y="1749888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280A5F75-0D03-4507-8FB8-E8A8733C8670}"/>
                    </a:ext>
                  </a:extLst>
                </p:cNvPr>
                <p:cNvSpPr txBox="1"/>
                <p:nvPr/>
              </p:nvSpPr>
              <p:spPr>
                <a:xfrm>
                  <a:off x="9497397" y="2219600"/>
                  <a:ext cx="807642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Power BI</a:t>
                  </a:r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F5275D87-1344-40A3-AD6B-C25191274848}"/>
                  </a:ext>
                </a:extLst>
              </p:cNvPr>
              <p:cNvGrpSpPr/>
              <p:nvPr/>
            </p:nvGrpSpPr>
            <p:grpSpPr>
              <a:xfrm>
                <a:off x="10646035" y="1956872"/>
                <a:ext cx="1005840" cy="820577"/>
                <a:chOff x="10325683" y="1749888"/>
                <a:chExt cx="1005840" cy="820577"/>
              </a:xfrm>
            </p:grpSpPr>
            <p:pic>
              <p:nvPicPr>
                <p:cNvPr id="191" name="Graphic 190">
                  <a:extLst>
                    <a:ext uri="{FF2B5EF4-FFF2-40B4-BE49-F238E27FC236}">
                      <a16:creationId xmlns:a16="http://schemas.microsoft.com/office/drawing/2014/main" id="{188D525C-E891-457E-BB92-A4C547B67D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3029" y="1749888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6411D6FF-9960-4792-85DE-959065ECC868}"/>
                    </a:ext>
                  </a:extLst>
                </p:cNvPr>
                <p:cNvSpPr txBox="1"/>
                <p:nvPr/>
              </p:nvSpPr>
              <p:spPr>
                <a:xfrm>
                  <a:off x="10325683" y="221960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Workbooks</a:t>
                  </a:r>
                </a:p>
              </p:txBody>
            </p: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F32CCCCD-84C8-46DE-8E3B-B840B5D17F0C}"/>
                  </a:ext>
                </a:extLst>
              </p:cNvPr>
              <p:cNvSpPr txBox="1"/>
              <p:nvPr/>
            </p:nvSpPr>
            <p:spPr>
              <a:xfrm>
                <a:off x="7031667" y="2199759"/>
                <a:ext cx="800860" cy="2862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44821" tIns="44821" rIns="44821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Visualize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48C35181-8FED-4D45-99B6-21740B8D2220}"/>
                </a:ext>
              </a:extLst>
            </p:cNvPr>
            <p:cNvGrpSpPr/>
            <p:nvPr/>
          </p:nvGrpSpPr>
          <p:grpSpPr>
            <a:xfrm>
              <a:off x="6893438" y="3031176"/>
              <a:ext cx="3839647" cy="787775"/>
              <a:chOff x="7031667" y="3091461"/>
              <a:chExt cx="3916641" cy="803572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E09A6DED-0F1A-4460-A1FF-58AEBC6CB22B}"/>
                  </a:ext>
                </a:extLst>
              </p:cNvPr>
              <p:cNvGrpSpPr/>
              <p:nvPr/>
            </p:nvGrpSpPr>
            <p:grpSpPr>
              <a:xfrm>
                <a:off x="8284889" y="3091461"/>
                <a:ext cx="1370765" cy="785633"/>
                <a:chOff x="8491515" y="2998661"/>
                <a:chExt cx="1370765" cy="785633"/>
              </a:xfrm>
            </p:grpSpPr>
            <p:pic>
              <p:nvPicPr>
                <p:cNvPr id="184" name="Graphic 183">
                  <a:extLst>
                    <a:ext uri="{FF2B5EF4-FFF2-40B4-BE49-F238E27FC236}">
                      <a16:creationId xmlns:a16="http://schemas.microsoft.com/office/drawing/2014/main" id="{B613084D-A55D-4854-9C21-94986875E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12557" y="2998661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FFEA9419-C8D6-4CC2-9769-F87C83945C1B}"/>
                    </a:ext>
                  </a:extLst>
                </p:cNvPr>
                <p:cNvSpPr txBox="1"/>
                <p:nvPr/>
              </p:nvSpPr>
              <p:spPr>
                <a:xfrm>
                  <a:off x="8491515" y="3433498"/>
                  <a:ext cx="1370765" cy="350796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Metrics Explorer</a:t>
                  </a:r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00CB0759-A204-4918-9B57-E2E2BF6DA652}"/>
                  </a:ext>
                </a:extLst>
              </p:cNvPr>
              <p:cNvGrpSpPr/>
              <p:nvPr/>
            </p:nvGrpSpPr>
            <p:grpSpPr>
              <a:xfrm>
                <a:off x="9801454" y="3091461"/>
                <a:ext cx="1146854" cy="803572"/>
                <a:chOff x="9711646" y="2998661"/>
                <a:chExt cx="1146854" cy="803572"/>
              </a:xfrm>
            </p:grpSpPr>
            <p:pic>
              <p:nvPicPr>
                <p:cNvPr id="182" name="Graphic 181">
                  <a:extLst>
                    <a:ext uri="{FF2B5EF4-FFF2-40B4-BE49-F238E27FC236}">
                      <a16:creationId xmlns:a16="http://schemas.microsoft.com/office/drawing/2014/main" id="{FF3B2499-E5A0-4321-9CCE-CF4CE90443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49499" y="2998661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A57A9515-F7C5-4915-AF54-D801A396286E}"/>
                    </a:ext>
                  </a:extLst>
                </p:cNvPr>
                <p:cNvSpPr txBox="1"/>
                <p:nvPr/>
              </p:nvSpPr>
              <p:spPr>
                <a:xfrm>
                  <a:off x="9711646" y="3451368"/>
                  <a:ext cx="1146854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Log Analytics</a:t>
                  </a:r>
                </a:p>
              </p:txBody>
            </p:sp>
          </p:grp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35DD7B00-9298-40A8-9E33-63C2164BC7A4}"/>
                  </a:ext>
                </a:extLst>
              </p:cNvPr>
              <p:cNvSpPr txBox="1"/>
              <p:nvPr/>
            </p:nvSpPr>
            <p:spPr>
              <a:xfrm>
                <a:off x="7031667" y="3350131"/>
                <a:ext cx="727122" cy="2862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44821" tIns="44821" rIns="44821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Analyze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CFAC11E-FB91-4EF6-AFF8-783F4B7F333F}"/>
                </a:ext>
              </a:extLst>
            </p:cNvPr>
            <p:cNvGrpSpPr/>
            <p:nvPr/>
          </p:nvGrpSpPr>
          <p:grpSpPr>
            <a:xfrm>
              <a:off x="6893440" y="4163630"/>
              <a:ext cx="3723279" cy="774308"/>
              <a:chOff x="7031667" y="4246623"/>
              <a:chExt cx="3797939" cy="789834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F21609FA-9789-46C3-8817-3C8B254A007C}"/>
                  </a:ext>
                </a:extLst>
              </p:cNvPr>
              <p:cNvGrpSpPr/>
              <p:nvPr/>
            </p:nvGrpSpPr>
            <p:grpSpPr>
              <a:xfrm>
                <a:off x="8438585" y="4288920"/>
                <a:ext cx="1005840" cy="747537"/>
                <a:chOff x="8571481" y="4442358"/>
                <a:chExt cx="1005840" cy="747537"/>
              </a:xfrm>
            </p:grpSpPr>
            <p:pic>
              <p:nvPicPr>
                <p:cNvPr id="177" name="Graphic 176">
                  <a:extLst>
                    <a:ext uri="{FF2B5EF4-FFF2-40B4-BE49-F238E27FC236}">
                      <a16:creationId xmlns:a16="http://schemas.microsoft.com/office/drawing/2014/main" id="{7D8E274B-8A42-45B9-9E27-23CCCC4101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1124" y="4442358"/>
                  <a:ext cx="386554" cy="386554"/>
                </a:xfrm>
                <a:prstGeom prst="rect">
                  <a:avLst/>
                </a:prstGeom>
              </p:spPr>
            </p:pic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F775F3D-9922-46A5-850B-E9303677DC03}"/>
                    </a:ext>
                  </a:extLst>
                </p:cNvPr>
                <p:cNvSpPr txBox="1"/>
                <p:nvPr/>
              </p:nvSpPr>
              <p:spPr>
                <a:xfrm>
                  <a:off x="8571481" y="483903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Alerts</a:t>
                  </a:r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92F3F154-8966-4978-A32F-7085EC40B90C}"/>
                  </a:ext>
                </a:extLst>
              </p:cNvPr>
              <p:cNvGrpSpPr/>
              <p:nvPr/>
            </p:nvGrpSpPr>
            <p:grpSpPr>
              <a:xfrm>
                <a:off x="9920155" y="4246623"/>
                <a:ext cx="909451" cy="789834"/>
                <a:chOff x="9549685" y="4400061"/>
                <a:chExt cx="909451" cy="789834"/>
              </a:xfrm>
            </p:grpSpPr>
            <p:pic>
              <p:nvPicPr>
                <p:cNvPr id="175" name="Graphic 174">
                  <a:extLst>
                    <a:ext uri="{FF2B5EF4-FFF2-40B4-BE49-F238E27FC236}">
                      <a16:creationId xmlns:a16="http://schemas.microsoft.com/office/drawing/2014/main" id="{69386EB0-BDAD-43AD-A7AE-B6CF8EE69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68836" y="4400061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FC67EE85-45F3-485E-8DE0-AC5E690F7478}"/>
                    </a:ext>
                  </a:extLst>
                </p:cNvPr>
                <p:cNvSpPr txBox="1"/>
                <p:nvPr/>
              </p:nvSpPr>
              <p:spPr>
                <a:xfrm>
                  <a:off x="9549685" y="4839030"/>
                  <a:ext cx="909451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Autoscale</a:t>
                  </a:r>
                  <a:endPara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E458ECB2-F752-47BE-8153-7B7659D1B030}"/>
                  </a:ext>
                </a:extLst>
              </p:cNvPr>
              <p:cNvSpPr txBox="1"/>
              <p:nvPr/>
            </p:nvSpPr>
            <p:spPr>
              <a:xfrm>
                <a:off x="7031667" y="4491676"/>
                <a:ext cx="799321" cy="2862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44821" tIns="44821" rIns="44821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Respond</a:t>
                </a: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2A669597-C4AB-4B8A-A516-30D3DC24F811}"/>
                </a:ext>
              </a:extLst>
            </p:cNvPr>
            <p:cNvGrpSpPr/>
            <p:nvPr/>
          </p:nvGrpSpPr>
          <p:grpSpPr>
            <a:xfrm>
              <a:off x="6893437" y="5234068"/>
              <a:ext cx="4232410" cy="931754"/>
              <a:chOff x="7031667" y="5338525"/>
              <a:chExt cx="4317281" cy="950438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153C838E-D820-4FBA-B993-04CF2C9A2A28}"/>
                  </a:ext>
                </a:extLst>
              </p:cNvPr>
              <p:cNvGrpSpPr/>
              <p:nvPr/>
            </p:nvGrpSpPr>
            <p:grpSpPr>
              <a:xfrm>
                <a:off x="8011892" y="5338525"/>
                <a:ext cx="1005840" cy="784238"/>
                <a:chOff x="8101273" y="5698577"/>
                <a:chExt cx="1005840" cy="784238"/>
              </a:xfrm>
            </p:grpSpPr>
            <p:pic>
              <p:nvPicPr>
                <p:cNvPr id="170" name="Graphic 169">
                  <a:extLst>
                    <a:ext uri="{FF2B5EF4-FFF2-40B4-BE49-F238E27FC236}">
                      <a16:creationId xmlns:a16="http://schemas.microsoft.com/office/drawing/2014/main" id="{F55F27E1-B36A-4D6D-9D83-A15C9EFEF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8619" y="5698577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656B7F58-C54F-4DD2-9CC5-1E414F18A00B}"/>
                    </a:ext>
                  </a:extLst>
                </p:cNvPr>
                <p:cNvSpPr txBox="1"/>
                <p:nvPr/>
              </p:nvSpPr>
              <p:spPr>
                <a:xfrm>
                  <a:off x="8101273" y="613195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Event Hubs</a:t>
                  </a:r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B4EF8D4-7280-42C3-827A-3320AC86680F}"/>
                  </a:ext>
                </a:extLst>
              </p:cNvPr>
              <p:cNvGrpSpPr/>
              <p:nvPr/>
            </p:nvGrpSpPr>
            <p:grpSpPr>
              <a:xfrm>
                <a:off x="10343108" y="5338525"/>
                <a:ext cx="1005840" cy="950438"/>
                <a:chOff x="9857130" y="5698577"/>
                <a:chExt cx="1005840" cy="950438"/>
              </a:xfrm>
            </p:grpSpPr>
            <p:pic>
              <p:nvPicPr>
                <p:cNvPr id="168" name="Graphic 167">
                  <a:extLst>
                    <a:ext uri="{FF2B5EF4-FFF2-40B4-BE49-F238E27FC236}">
                      <a16:creationId xmlns:a16="http://schemas.microsoft.com/office/drawing/2014/main" id="{266E0238-DB23-49A4-B903-6D913BD9BE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24476" y="5698577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36BDE176-7C84-47B7-9424-7A873204E109}"/>
                    </a:ext>
                  </a:extLst>
                </p:cNvPr>
                <p:cNvSpPr txBox="1"/>
                <p:nvPr/>
              </p:nvSpPr>
              <p:spPr>
                <a:xfrm>
                  <a:off x="9857130" y="6131950"/>
                  <a:ext cx="1005840" cy="5170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Ingest &amp; Export APIs</a:t>
                  </a:r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52681D19-1A17-4383-BEE1-E605C43CF293}"/>
                  </a:ext>
                </a:extLst>
              </p:cNvPr>
              <p:cNvGrpSpPr/>
              <p:nvPr/>
            </p:nvGrpSpPr>
            <p:grpSpPr>
              <a:xfrm>
                <a:off x="9217316" y="5338525"/>
                <a:ext cx="995659" cy="784238"/>
                <a:chOff x="8945500" y="5698577"/>
                <a:chExt cx="995659" cy="784238"/>
              </a:xfrm>
            </p:grpSpPr>
            <p:pic>
              <p:nvPicPr>
                <p:cNvPr id="166" name="Graphic 165">
                  <a:extLst>
                    <a:ext uri="{FF2B5EF4-FFF2-40B4-BE49-F238E27FC236}">
                      <a16:creationId xmlns:a16="http://schemas.microsoft.com/office/drawing/2014/main" id="{2F485847-11F6-4A55-8557-1D3DC615B8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7755" y="5698577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0C07CCAC-8727-488A-B779-3964A36D5358}"/>
                    </a:ext>
                  </a:extLst>
                </p:cNvPr>
                <p:cNvSpPr txBox="1"/>
                <p:nvPr/>
              </p:nvSpPr>
              <p:spPr>
                <a:xfrm>
                  <a:off x="8945500" y="6131950"/>
                  <a:ext cx="995659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Logic Apps</a:t>
                  </a:r>
                </a:p>
              </p:txBody>
            </p:sp>
          </p:grp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E1E666F-8FE9-4E3D-B331-8A49AC9F41F3}"/>
                  </a:ext>
                </a:extLst>
              </p:cNvPr>
              <p:cNvSpPr txBox="1"/>
              <p:nvPr/>
            </p:nvSpPr>
            <p:spPr>
              <a:xfrm>
                <a:off x="7031667" y="5628173"/>
                <a:ext cx="980225" cy="2862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44821" tIns="44821" rIns="44821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Integrate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483639-1D27-463E-AE3B-4D64AE783592}"/>
                </a:ext>
              </a:extLst>
            </p:cNvPr>
            <p:cNvGrpSpPr/>
            <p:nvPr/>
          </p:nvGrpSpPr>
          <p:grpSpPr>
            <a:xfrm>
              <a:off x="3658900" y="162610"/>
              <a:ext cx="2371601" cy="612571"/>
              <a:chOff x="3658900" y="162610"/>
              <a:chExt cx="2371601" cy="612571"/>
            </a:xfrm>
          </p:grpSpPr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F8CE2971-D8A7-4A23-83CD-67095B28DD54}"/>
                  </a:ext>
                </a:extLst>
              </p:cNvPr>
              <p:cNvSpPr txBox="1"/>
              <p:nvPr/>
            </p:nvSpPr>
            <p:spPr>
              <a:xfrm>
                <a:off x="4196760" y="287860"/>
                <a:ext cx="1833741" cy="36207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89642" tIns="44821" rIns="89642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Monitor</a:t>
                </a: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68CA845C-1240-4463-A001-153780CE4FF1}"/>
                  </a:ext>
                </a:extLst>
              </p:cNvPr>
              <p:cNvSpPr/>
              <p:nvPr/>
            </p:nvSpPr>
            <p:spPr bwMode="auto">
              <a:xfrm>
                <a:off x="3681345" y="187968"/>
                <a:ext cx="567681" cy="567679"/>
              </a:xfrm>
              <a:prstGeom prst="ellipse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7898623E-8E48-4329-A7FD-9C125CFDD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658900" y="162610"/>
                <a:ext cx="612571" cy="612571"/>
              </a:xfrm>
              <a:prstGeom prst="rect">
                <a:avLst/>
              </a:prstGeom>
            </p:spPr>
          </p:pic>
        </p:grp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83FC59DD-2372-45F0-8C36-C316C82EF19E}"/>
                </a:ext>
              </a:extLst>
            </p:cNvPr>
            <p:cNvCxnSpPr>
              <a:cxnSpLocks/>
            </p:cNvCxnSpPr>
            <p:nvPr/>
          </p:nvCxnSpPr>
          <p:spPr>
            <a:xfrm>
              <a:off x="5533773" y="3365987"/>
              <a:ext cx="1068555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33" name="Right Bracket 132">
              <a:extLst>
                <a:ext uri="{FF2B5EF4-FFF2-40B4-BE49-F238E27FC236}">
                  <a16:creationId xmlns:a16="http://schemas.microsoft.com/office/drawing/2014/main" id="{32FD6C51-6274-41F1-8253-A82773F8B935}"/>
                </a:ext>
              </a:extLst>
            </p:cNvPr>
            <p:cNvSpPr/>
            <p:nvPr/>
          </p:nvSpPr>
          <p:spPr>
            <a:xfrm flipH="1">
              <a:off x="6602329" y="649931"/>
              <a:ext cx="195567" cy="5586126"/>
            </a:xfrm>
            <a:prstGeom prst="rightBracket">
              <a:avLst>
                <a:gd name="adj" fmla="val 85370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A3CBDC61-ABCC-49C5-BD45-A405062BB354}"/>
                </a:ext>
              </a:extLst>
            </p:cNvPr>
            <p:cNvCxnSpPr>
              <a:cxnSpLocks/>
              <a:stCxn id="135" idx="2"/>
            </p:cNvCxnSpPr>
            <p:nvPr/>
          </p:nvCxnSpPr>
          <p:spPr>
            <a:xfrm>
              <a:off x="3300135" y="3357893"/>
              <a:ext cx="657076" cy="1122"/>
            </a:xfrm>
            <a:prstGeom prst="straightConnector1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35" name="Right Bracket 134">
              <a:extLst>
                <a:ext uri="{FF2B5EF4-FFF2-40B4-BE49-F238E27FC236}">
                  <a16:creationId xmlns:a16="http://schemas.microsoft.com/office/drawing/2014/main" id="{ADB39A3B-38F4-4984-82D7-A8D3057FD56E}"/>
                </a:ext>
              </a:extLst>
            </p:cNvPr>
            <p:cNvSpPr/>
            <p:nvPr/>
          </p:nvSpPr>
          <p:spPr>
            <a:xfrm>
              <a:off x="3187515" y="1604043"/>
              <a:ext cx="112620" cy="3507698"/>
            </a:xfrm>
            <a:prstGeom prst="rightBracket">
              <a:avLst>
                <a:gd name="adj" fmla="val 95959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98FA747-1683-4CAE-A3FD-9D8827272A60}"/>
                </a:ext>
              </a:extLst>
            </p:cNvPr>
            <p:cNvGrpSpPr/>
            <p:nvPr/>
          </p:nvGrpSpPr>
          <p:grpSpPr>
            <a:xfrm>
              <a:off x="545308" y="4624198"/>
              <a:ext cx="2579288" cy="400668"/>
              <a:chOff x="556242" y="4352782"/>
              <a:chExt cx="2631008" cy="408702"/>
            </a:xfrm>
            <a:noFill/>
          </p:grpSpPr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4FFCC745-0A7C-4359-A1C3-DD4636B3C3E2}"/>
                  </a:ext>
                </a:extLst>
              </p:cNvPr>
              <p:cNvSpPr/>
              <p:nvPr/>
            </p:nvSpPr>
            <p:spPr bwMode="auto">
              <a:xfrm>
                <a:off x="556242" y="4352782"/>
                <a:ext cx="2631008" cy="408702"/>
              </a:xfrm>
              <a:prstGeom prst="roundRect">
                <a:avLst/>
              </a:prstGeom>
              <a:grpFill/>
              <a:ln w="28575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BC463721-6557-48E0-B799-C5ADA73F63B3}"/>
                  </a:ext>
                </a:extLst>
              </p:cNvPr>
              <p:cNvSpPr txBox="1"/>
              <p:nvPr/>
            </p:nvSpPr>
            <p:spPr>
              <a:xfrm>
                <a:off x="618086" y="4354001"/>
                <a:ext cx="1674048" cy="406265"/>
              </a:xfrm>
              <a:prstGeom prst="rect">
                <a:avLst/>
              </a:prstGeom>
              <a:grpFill/>
              <a:ln w="28575">
                <a:noFill/>
              </a:ln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Custom Sources</a:t>
                </a: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D830EDC-597A-4CA4-A36E-B68A6442A2DD}"/>
                </a:ext>
              </a:extLst>
            </p:cNvPr>
            <p:cNvGrpSpPr/>
            <p:nvPr/>
          </p:nvGrpSpPr>
          <p:grpSpPr>
            <a:xfrm>
              <a:off x="545307" y="1694253"/>
              <a:ext cx="2579287" cy="402087"/>
              <a:chOff x="556241" y="2073340"/>
              <a:chExt cx="2631007" cy="410150"/>
            </a:xfrm>
            <a:solidFill>
              <a:schemeClr val="bg1">
                <a:lumMod val="75000"/>
              </a:schemeClr>
            </a:solidFill>
          </p:grpSpPr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8E55774E-3A62-4710-91BA-4E918BA1FCB0}"/>
                  </a:ext>
                </a:extLst>
              </p:cNvPr>
              <p:cNvSpPr/>
              <p:nvPr/>
            </p:nvSpPr>
            <p:spPr bwMode="auto">
              <a:xfrm>
                <a:off x="556241" y="2073340"/>
                <a:ext cx="2631007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6CF6F05-48AE-4367-BAA0-8F7DE11DAD1B}"/>
                  </a:ext>
                </a:extLst>
              </p:cNvPr>
              <p:cNvSpPr txBox="1"/>
              <p:nvPr/>
            </p:nvSpPr>
            <p:spPr>
              <a:xfrm>
                <a:off x="618086" y="2077225"/>
                <a:ext cx="1247457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Application</a:t>
                </a: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8F3F9E5C-EF5A-4608-9158-8B83690F4548}"/>
                </a:ext>
              </a:extLst>
            </p:cNvPr>
            <p:cNvGrpSpPr/>
            <p:nvPr/>
          </p:nvGrpSpPr>
          <p:grpSpPr>
            <a:xfrm>
              <a:off x="545308" y="2266135"/>
              <a:ext cx="2579288" cy="400668"/>
              <a:chOff x="556242" y="2656689"/>
              <a:chExt cx="2631008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152" name="Rectangle: Rounded Corners 151">
                <a:extLst>
                  <a:ext uri="{FF2B5EF4-FFF2-40B4-BE49-F238E27FC236}">
                    <a16:creationId xmlns:a16="http://schemas.microsoft.com/office/drawing/2014/main" id="{E1E79554-AF06-4FF1-8AB0-790E8C699DF0}"/>
                  </a:ext>
                </a:extLst>
              </p:cNvPr>
              <p:cNvSpPr/>
              <p:nvPr/>
            </p:nvSpPr>
            <p:spPr bwMode="auto">
              <a:xfrm>
                <a:off x="556242" y="2656689"/>
                <a:ext cx="2631008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1D2AFED-D6ED-4EFA-A19F-F3E5241924FF}"/>
                  </a:ext>
                </a:extLst>
              </p:cNvPr>
              <p:cNvSpPr txBox="1"/>
              <p:nvPr/>
            </p:nvSpPr>
            <p:spPr>
              <a:xfrm>
                <a:off x="618086" y="2657908"/>
                <a:ext cx="1844031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Operating System</a:t>
                </a: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5E26169-FADF-42ED-901B-DB1AF723408A}"/>
                </a:ext>
              </a:extLst>
            </p:cNvPr>
            <p:cNvGrpSpPr/>
            <p:nvPr/>
          </p:nvGrpSpPr>
          <p:grpSpPr>
            <a:xfrm>
              <a:off x="545308" y="2820385"/>
              <a:ext cx="2579290" cy="400668"/>
              <a:chOff x="556242" y="3222053"/>
              <a:chExt cx="2631010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896CC66F-B64B-4E3A-8D3D-FBBB3DDE3C92}"/>
                  </a:ext>
                </a:extLst>
              </p:cNvPr>
              <p:cNvSpPr/>
              <p:nvPr/>
            </p:nvSpPr>
            <p:spPr bwMode="auto">
              <a:xfrm>
                <a:off x="556242" y="3222053"/>
                <a:ext cx="2631010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6BEA9480-ED6B-4B73-81BC-54928158E941}"/>
                  </a:ext>
                </a:extLst>
              </p:cNvPr>
              <p:cNvSpPr txBox="1"/>
              <p:nvPr/>
            </p:nvSpPr>
            <p:spPr>
              <a:xfrm>
                <a:off x="618086" y="3223272"/>
                <a:ext cx="1704954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Resources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EB374720-6697-4D5B-A5E3-2B5DDEBA02B4}"/>
                </a:ext>
              </a:extLst>
            </p:cNvPr>
            <p:cNvGrpSpPr/>
            <p:nvPr/>
          </p:nvGrpSpPr>
          <p:grpSpPr>
            <a:xfrm>
              <a:off x="545307" y="3374635"/>
              <a:ext cx="2579289" cy="400668"/>
              <a:chOff x="556241" y="3787417"/>
              <a:chExt cx="2631009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7F06902A-1C92-4A46-B955-B1DAAD28A14A}"/>
                  </a:ext>
                </a:extLst>
              </p:cNvPr>
              <p:cNvSpPr/>
              <p:nvPr/>
            </p:nvSpPr>
            <p:spPr bwMode="auto">
              <a:xfrm>
                <a:off x="556241" y="3787417"/>
                <a:ext cx="2631009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DD99A8D-BF55-489A-8A1E-EF8C8EAC8378}"/>
                  </a:ext>
                </a:extLst>
              </p:cNvPr>
              <p:cNvSpPr txBox="1"/>
              <p:nvPr/>
            </p:nvSpPr>
            <p:spPr>
              <a:xfrm>
                <a:off x="618086" y="3788636"/>
                <a:ext cx="1936556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Subscription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A0D7EB4-6F5B-43A4-9398-1A0B6441B690}"/>
                </a:ext>
              </a:extLst>
            </p:cNvPr>
            <p:cNvGrpSpPr/>
            <p:nvPr/>
          </p:nvGrpSpPr>
          <p:grpSpPr>
            <a:xfrm>
              <a:off x="545308" y="3928886"/>
              <a:ext cx="2579288" cy="400668"/>
              <a:chOff x="556242" y="4352782"/>
              <a:chExt cx="2631008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146" name="Rectangle: Rounded Corners 145">
                <a:extLst>
                  <a:ext uri="{FF2B5EF4-FFF2-40B4-BE49-F238E27FC236}">
                    <a16:creationId xmlns:a16="http://schemas.microsoft.com/office/drawing/2014/main" id="{0B8F76EE-6085-4182-BF57-A997E23C56F1}"/>
                  </a:ext>
                </a:extLst>
              </p:cNvPr>
              <p:cNvSpPr/>
              <p:nvPr/>
            </p:nvSpPr>
            <p:spPr bwMode="auto">
              <a:xfrm>
                <a:off x="556242" y="4352782"/>
                <a:ext cx="2631008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0AB10D6-6EC9-40FD-BC8D-32172D9AC36E}"/>
                  </a:ext>
                </a:extLst>
              </p:cNvPr>
              <p:cNvSpPr txBox="1"/>
              <p:nvPr/>
            </p:nvSpPr>
            <p:spPr>
              <a:xfrm>
                <a:off x="618086" y="4354001"/>
                <a:ext cx="1400448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Tenant</a:t>
                </a:r>
              </a:p>
            </p:txBody>
          </p: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C5B6CFE-88B4-440D-982F-AA2EDFD5C17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14" y="2068597"/>
              <a:ext cx="0" cy="204592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8ACF559-3C2F-4DDF-8078-89CFA7442B3C}"/>
                </a:ext>
              </a:extLst>
            </p:cNvPr>
            <p:cNvCxnSpPr/>
            <p:nvPr/>
          </p:nvCxnSpPr>
          <p:spPr>
            <a:xfrm>
              <a:off x="760014" y="2652207"/>
              <a:ext cx="0" cy="178267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0550504-5585-4566-AA73-3F22A6D5789A}"/>
                </a:ext>
              </a:extLst>
            </p:cNvPr>
            <p:cNvCxnSpPr/>
            <p:nvPr/>
          </p:nvCxnSpPr>
          <p:spPr>
            <a:xfrm>
              <a:off x="760014" y="3202201"/>
              <a:ext cx="0" cy="178267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BDFF8EA-A05C-4689-95F2-17029021E60F}"/>
                </a:ext>
              </a:extLst>
            </p:cNvPr>
            <p:cNvCxnSpPr/>
            <p:nvPr/>
          </p:nvCxnSpPr>
          <p:spPr>
            <a:xfrm>
              <a:off x="760014" y="3774109"/>
              <a:ext cx="0" cy="178267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BBAC185-5D5D-4C75-B376-12210F41022E}"/>
              </a:ext>
            </a:extLst>
          </p:cNvPr>
          <p:cNvSpPr/>
          <p:nvPr/>
        </p:nvSpPr>
        <p:spPr bwMode="auto">
          <a:xfrm>
            <a:off x="8677509" y="915441"/>
            <a:ext cx="1810226" cy="82068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C17B133-AED2-45A5-B82D-A27BBFAD0F44}"/>
              </a:ext>
            </a:extLst>
          </p:cNvPr>
          <p:cNvSpPr/>
          <p:nvPr/>
        </p:nvSpPr>
        <p:spPr bwMode="auto">
          <a:xfrm>
            <a:off x="7946376" y="4290310"/>
            <a:ext cx="1681215" cy="82068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8958145-0A1F-42A0-9AC6-FE042070DA4D}"/>
              </a:ext>
            </a:extLst>
          </p:cNvPr>
          <p:cNvSpPr/>
          <p:nvPr/>
        </p:nvSpPr>
        <p:spPr bwMode="auto">
          <a:xfrm>
            <a:off x="9460936" y="3199323"/>
            <a:ext cx="1541844" cy="82068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0" name="Picture 4" descr="Azure Monitor">
            <a:extLst>
              <a:ext uri="{FF2B5EF4-FFF2-40B4-BE49-F238E27FC236}">
                <a16:creationId xmlns:a16="http://schemas.microsoft.com/office/drawing/2014/main" id="{E2B56F56-3FAB-49C3-BDB1-95E29642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273" y="371283"/>
            <a:ext cx="522219" cy="5222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60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7" grpId="0" animBg="1"/>
      <p:bldP spid="10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Monitor Roadmap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01FF8A-93AC-499E-B4FF-18CD34E32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729128" cy="5267144"/>
          </a:xfrm>
        </p:spPr>
        <p:txBody>
          <a:bodyPr vert="horz" wrap="square" lIns="0" tIns="0" rIns="0" bIns="0" rtlCol="0" anchor="t">
            <a:normAutofit fontScale="92500" lnSpcReduction="10000"/>
          </a:bodyPr>
          <a:lstStyle/>
          <a:p>
            <a:pPr>
              <a:spcBef>
                <a:spcPts val="1800"/>
              </a:spcBef>
            </a:pPr>
            <a:r>
              <a:rPr lang="en-IN" sz="2400">
                <a:solidFill>
                  <a:srgbClr val="0D0D0D"/>
                </a:solidFill>
                <a:latin typeface="Segoe UI"/>
              </a:rPr>
              <a:t>Rich insights for Azure </a:t>
            </a:r>
            <a:r>
              <a:rPr lang="en-IN" sz="2400">
                <a:solidFill>
                  <a:srgbClr val="D83B01"/>
                </a:solidFill>
                <a:latin typeface="Segoe UI Semibold"/>
              </a:rPr>
              <a:t>Storage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, </a:t>
            </a:r>
            <a:r>
              <a:rPr lang="en-IN" sz="2400">
                <a:solidFill>
                  <a:srgbClr val="D83B01"/>
                </a:solidFill>
                <a:latin typeface="Segoe UI Semibold"/>
              </a:rPr>
              <a:t>SQL 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&amp;</a:t>
            </a:r>
            <a:r>
              <a:rPr lang="en-IN" sz="2400">
                <a:solidFill>
                  <a:srgbClr val="D83B01"/>
                </a:solidFill>
                <a:latin typeface="Segoe UI Semibold"/>
              </a:rPr>
              <a:t> Service Fabric 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Mesh</a:t>
            </a:r>
          </a:p>
          <a:p>
            <a:pPr>
              <a:spcBef>
                <a:spcPts val="1800"/>
              </a:spcBef>
            </a:pPr>
            <a:r>
              <a:rPr lang="en-IN" sz="2400">
                <a:solidFill>
                  <a:srgbClr val="D83B01"/>
                </a:solidFill>
                <a:latin typeface="Segoe UI Semibold"/>
              </a:rPr>
              <a:t>RBAC per data type 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in Log Analytics</a:t>
            </a:r>
          </a:p>
          <a:p>
            <a:pPr>
              <a:spcBef>
                <a:spcPts val="1800"/>
              </a:spcBef>
            </a:pPr>
            <a:r>
              <a:rPr lang="en-IN" sz="2400">
                <a:solidFill>
                  <a:srgbClr val="0D0D0D"/>
                </a:solidFill>
                <a:latin typeface="Segoe UI"/>
              </a:rPr>
              <a:t>Support for </a:t>
            </a:r>
            <a:r>
              <a:rPr lang="en-IN" sz="2400">
                <a:solidFill>
                  <a:srgbClr val="D83B01"/>
                </a:solidFill>
                <a:latin typeface="Segoe UI Semibold"/>
              </a:rPr>
              <a:t>containers on demand for AKS 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with virtual nodes</a:t>
            </a:r>
            <a:endParaRPr lang="en-IN" sz="2400">
              <a:solidFill>
                <a:srgbClr val="0D0D0D"/>
              </a:solidFill>
              <a:latin typeface="Segoe UI"/>
              <a:cs typeface="Segoe UI"/>
            </a:endParaRPr>
          </a:p>
          <a:p>
            <a:pPr>
              <a:spcBef>
                <a:spcPts val="1800"/>
              </a:spcBef>
            </a:pPr>
            <a:r>
              <a:rPr lang="en-US" sz="2400">
                <a:solidFill>
                  <a:srgbClr val="0D0D0D"/>
                </a:solidFill>
                <a:latin typeface="Segoe UI"/>
              </a:rPr>
              <a:t>Support </a:t>
            </a:r>
            <a:r>
              <a:rPr lang="en-US" sz="2400">
                <a:solidFill>
                  <a:srgbClr val="D83B01"/>
                </a:solidFill>
                <a:latin typeface="Segoe UI Semibold"/>
              </a:rPr>
              <a:t>live logs </a:t>
            </a:r>
            <a:r>
              <a:rPr lang="en-US" sz="2400">
                <a:solidFill>
                  <a:srgbClr val="0D0D0D"/>
                </a:solidFill>
                <a:latin typeface="Segoe UI"/>
              </a:rPr>
              <a:t>for containers and Kubernetes events </a:t>
            </a:r>
            <a:endParaRPr lang="en-IN" sz="2400">
              <a:solidFill>
                <a:srgbClr val="0D0D0D"/>
              </a:solidFill>
              <a:latin typeface="Segoe UI"/>
            </a:endParaRPr>
          </a:p>
          <a:p>
            <a:pPr>
              <a:spcBef>
                <a:spcPts val="1800"/>
              </a:spcBef>
            </a:pPr>
            <a:r>
              <a:rPr lang="en-IN" sz="2400">
                <a:solidFill>
                  <a:srgbClr val="0D0D0D"/>
                </a:solidFill>
                <a:latin typeface="Segoe UI"/>
              </a:rPr>
              <a:t>Smart detections and alerts with </a:t>
            </a:r>
            <a:r>
              <a:rPr lang="en-IN" sz="2400">
                <a:solidFill>
                  <a:srgbClr val="D83B01"/>
                </a:solidFill>
                <a:latin typeface="Segoe UI Semibold"/>
              </a:rPr>
              <a:t>Dynamic Thresholds</a:t>
            </a:r>
            <a:endParaRPr lang="en-IN" sz="2400">
              <a:solidFill>
                <a:srgbClr val="D83B01"/>
              </a:solidFill>
              <a:latin typeface="Segoe UI Semibold"/>
              <a:cs typeface="Segoe UI Semibold"/>
            </a:endParaRPr>
          </a:p>
          <a:p>
            <a:pPr>
              <a:spcBef>
                <a:spcPts val="1800"/>
              </a:spcBef>
            </a:pPr>
            <a:r>
              <a:rPr lang="en-US" sz="2400">
                <a:solidFill>
                  <a:srgbClr val="0D0D0D"/>
                </a:solidFill>
                <a:latin typeface="Segoe UI"/>
              </a:rPr>
              <a:t>Expanded Azure support and interoperability for </a:t>
            </a:r>
            <a:r>
              <a:rPr lang="en-US" sz="2400">
                <a:solidFill>
                  <a:srgbClr val="D83B01"/>
                </a:solidFill>
                <a:latin typeface="Segoe UI Semibold"/>
              </a:rPr>
              <a:t>Distributed Tracing</a:t>
            </a:r>
          </a:p>
          <a:p>
            <a:pPr>
              <a:spcBef>
                <a:spcPts val="1800"/>
              </a:spcBef>
            </a:pPr>
            <a:r>
              <a:rPr lang="en-US" sz="2400">
                <a:solidFill>
                  <a:srgbClr val="0D0D0D"/>
                </a:solidFill>
                <a:latin typeface="Segoe UI"/>
              </a:rPr>
              <a:t>Exception tracking and custom metrics for </a:t>
            </a:r>
            <a:r>
              <a:rPr lang="en-US" sz="2400">
                <a:solidFill>
                  <a:srgbClr val="D83B01"/>
                </a:solidFill>
                <a:latin typeface="Segoe UI Semibold"/>
              </a:rPr>
              <a:t>Python and Go </a:t>
            </a:r>
            <a:r>
              <a:rPr lang="en-US" sz="2400">
                <a:solidFill>
                  <a:srgbClr val="0D0D0D"/>
                </a:solidFill>
                <a:latin typeface="Segoe UI"/>
              </a:rPr>
              <a:t>apps</a:t>
            </a:r>
          </a:p>
          <a:p>
            <a:pPr>
              <a:spcBef>
                <a:spcPts val="1800"/>
              </a:spcBef>
            </a:pPr>
            <a:r>
              <a:rPr lang="en-US" sz="2400">
                <a:solidFill>
                  <a:srgbClr val="D83B01"/>
                </a:solidFill>
                <a:latin typeface="Segoe UI Semibold"/>
              </a:rPr>
              <a:t>Auto enablement </a:t>
            </a:r>
            <a:r>
              <a:rPr lang="en-US" sz="2400">
                <a:solidFill>
                  <a:srgbClr val="0D0D0D"/>
                </a:solidFill>
                <a:latin typeface="Segoe UI"/>
              </a:rPr>
              <a:t>of app monitoring for App Services / Windows VMs (with WAD)</a:t>
            </a:r>
          </a:p>
          <a:p>
            <a:pPr>
              <a:spcBef>
                <a:spcPts val="1800"/>
              </a:spcBef>
            </a:pPr>
            <a:r>
              <a:rPr lang="en-US" sz="2400">
                <a:solidFill>
                  <a:srgbClr val="0D0D0D"/>
                </a:solidFill>
                <a:latin typeface="Segoe UI"/>
              </a:rPr>
              <a:t>Expanded </a:t>
            </a:r>
            <a:r>
              <a:rPr lang="en-US" sz="2400">
                <a:solidFill>
                  <a:srgbClr val="D83B01"/>
                </a:solidFill>
                <a:latin typeface="Segoe UI Semibold"/>
              </a:rPr>
              <a:t>region availability </a:t>
            </a:r>
            <a:r>
              <a:rPr lang="en-US" sz="2400">
                <a:solidFill>
                  <a:srgbClr val="0D0D0D"/>
                </a:solidFill>
                <a:latin typeface="Segoe UI"/>
              </a:rPr>
              <a:t>across public &amp; sovereign clouds</a:t>
            </a:r>
            <a:endParaRPr lang="en-US" sz="2400">
              <a:solidFill>
                <a:srgbClr val="0D0D0D"/>
              </a:solidFill>
              <a:latin typeface="Segoe UI"/>
              <a:cs typeface="Segoe UI"/>
            </a:endParaRPr>
          </a:p>
          <a:p>
            <a:pPr>
              <a:spcBef>
                <a:spcPts val="1800"/>
              </a:spcBef>
            </a:pPr>
            <a:r>
              <a:rPr lang="en-IN" sz="2400">
                <a:solidFill>
                  <a:srgbClr val="D83B01"/>
                </a:solidFill>
                <a:latin typeface="Segoe UI Semibold"/>
              </a:rPr>
              <a:t>Latency improvements 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for Alerts, Logs &amp; Metrics</a:t>
            </a:r>
          </a:p>
        </p:txBody>
      </p:sp>
      <p:pic>
        <p:nvPicPr>
          <p:cNvPr id="20" name="Picture 4" descr="Azure Monitor">
            <a:extLst>
              <a:ext uri="{FF2B5EF4-FFF2-40B4-BE49-F238E27FC236}">
                <a16:creationId xmlns:a16="http://schemas.microsoft.com/office/drawing/2014/main" id="{28117AD8-5D2F-4BDA-9A16-6A36AE46A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892EB0-0AFA-4E88-9F58-165D9F7C3CB3}"/>
              </a:ext>
            </a:extLst>
          </p:cNvPr>
          <p:cNvSpPr/>
          <p:nvPr/>
        </p:nvSpPr>
        <p:spPr>
          <a:xfrm>
            <a:off x="5975614" y="3247027"/>
            <a:ext cx="240772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 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60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C3F8B-9668-48E2-8C10-33D753A67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7210"/>
            <a:ext cx="6778110" cy="997196"/>
          </a:xfrm>
        </p:spPr>
        <p:txBody>
          <a:bodyPr/>
          <a:lstStyle/>
          <a:p>
            <a:r>
              <a:rPr lang="en-US"/>
              <a:t>Azure Monitor for VMs - Preview</a:t>
            </a:r>
          </a:p>
        </p:txBody>
      </p:sp>
    </p:spTree>
    <p:extLst>
      <p:ext uri="{BB962C8B-B14F-4D97-AF65-F5344CB8AC3E}">
        <p14:creationId xmlns:p14="http://schemas.microsoft.com/office/powerpoint/2010/main" val="222986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3C891AA-4E3C-49F8-8DDF-0FDAD3008B7E}"/>
              </a:ext>
            </a:extLst>
          </p:cNvPr>
          <p:cNvSpPr/>
          <p:nvPr/>
        </p:nvSpPr>
        <p:spPr bwMode="auto">
          <a:xfrm>
            <a:off x="4553065" y="1947672"/>
            <a:ext cx="7620463" cy="46762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8B7BC3D-B50E-417E-ACFE-7F73291C1B33}"/>
              </a:ext>
            </a:extLst>
          </p:cNvPr>
          <p:cNvSpPr txBox="1">
            <a:spLocks/>
          </p:cNvSpPr>
          <p:nvPr/>
        </p:nvSpPr>
        <p:spPr>
          <a:xfrm>
            <a:off x="424736" y="366733"/>
            <a:ext cx="115633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Challenges in VM Monitoring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246704" y="5307522"/>
            <a:ext cx="4039398" cy="538609"/>
            <a:chOff x="426425" y="2025008"/>
            <a:chExt cx="3960554" cy="5280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6" y="2025008"/>
              <a:ext cx="3474643" cy="52809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Determine whether how back-end dependencies are affecting clients</a:t>
              </a: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246704" y="6189133"/>
            <a:ext cx="4060632" cy="492443"/>
            <a:chOff x="426425" y="3579018"/>
            <a:chExt cx="3981372" cy="4828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891515" y="3579018"/>
              <a:ext cx="3516282" cy="4828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Determine health and availability of Azure VMs across Resource Groups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246704" y="3636634"/>
            <a:ext cx="4064777" cy="492443"/>
            <a:chOff x="426425" y="4193021"/>
            <a:chExt cx="3985437" cy="4828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7" y="4193021"/>
              <a:ext cx="3499525" cy="48283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Troubleshoot how guest-level resource constrains impacts workloads/apps</a:t>
              </a:r>
              <a:endParaRPr kumimoji="0" lang="en-US" sz="175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246704" y="2801190"/>
            <a:ext cx="4064776" cy="492443"/>
            <a:chOff x="426425" y="4784328"/>
            <a:chExt cx="3985436" cy="48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2336" y="4784328"/>
              <a:ext cx="3499525" cy="4828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Disambiguate the issues in the VM, caused due to its usage or Azure itself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D336660-628D-4137-9208-27E6B1F795A9}"/>
              </a:ext>
            </a:extLst>
          </p:cNvPr>
          <p:cNvGrpSpPr/>
          <p:nvPr/>
        </p:nvGrpSpPr>
        <p:grpSpPr>
          <a:xfrm flipH="1">
            <a:off x="-1" y="1266090"/>
            <a:ext cx="2609193" cy="640327"/>
            <a:chOff x="10175710" y="290354"/>
            <a:chExt cx="2260765" cy="640418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21D95E-4135-4023-B93B-F115C5E37154}"/>
                </a:ext>
              </a:extLst>
            </p:cNvPr>
            <p:cNvSpPr/>
            <p:nvPr/>
          </p:nvSpPr>
          <p:spPr bwMode="auto">
            <a:xfrm>
              <a:off x="10461729" y="290356"/>
              <a:ext cx="1974746" cy="6404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508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Hard to…</a:t>
              </a: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82CA19FF-8784-4919-9C4C-A4F540B1ECE5}"/>
                </a:ext>
              </a:extLst>
            </p:cNvPr>
            <p:cNvSpPr/>
            <p:nvPr/>
          </p:nvSpPr>
          <p:spPr bwMode="auto">
            <a:xfrm rot="16200000">
              <a:off x="9998512" y="467552"/>
              <a:ext cx="640415" cy="286019"/>
            </a:xfrm>
            <a:prstGeom prst="triangl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AD6CA7-AC0A-4025-9F05-61B28CB4A341}"/>
              </a:ext>
            </a:extLst>
          </p:cNvPr>
          <p:cNvGrpSpPr/>
          <p:nvPr/>
        </p:nvGrpSpPr>
        <p:grpSpPr>
          <a:xfrm>
            <a:off x="246704" y="4472078"/>
            <a:ext cx="4064777" cy="492443"/>
            <a:chOff x="426425" y="4193021"/>
            <a:chExt cx="3985437" cy="4828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552276-F781-4988-A721-580F23FFE027}"/>
                </a:ext>
              </a:extLst>
            </p:cNvPr>
            <p:cNvSpPr/>
            <p:nvPr/>
          </p:nvSpPr>
          <p:spPr>
            <a:xfrm>
              <a:off x="912337" y="4193021"/>
              <a:ext cx="3499525" cy="48283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Identify VM hotspots at scale based on resource utilization</a:t>
              </a:r>
            </a:p>
          </p:txBody>
        </p:sp>
        <p:sp>
          <p:nvSpPr>
            <p:cNvPr id="24" name="arrow_15" title="Icon of a arrow in a circle pointed right">
              <a:extLst>
                <a:ext uri="{FF2B5EF4-FFF2-40B4-BE49-F238E27FC236}">
                  <a16:creationId xmlns:a16="http://schemas.microsoft.com/office/drawing/2014/main" id="{31E49305-469E-4026-A83F-18FBB2A574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610DB44-9430-4D85-ACB1-9D3135693D08}"/>
              </a:ext>
            </a:extLst>
          </p:cNvPr>
          <p:cNvSpPr/>
          <p:nvPr/>
        </p:nvSpPr>
        <p:spPr>
          <a:xfrm>
            <a:off x="4692071" y="2069302"/>
            <a:ext cx="73798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“The scenario I am imagining is in an Ops room, with a large screen, where we can see at a glance on multiple graphs how all VM's are performing in terms of CPU, Mem, Disk, Network etc.?”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4423D8-2278-48B8-A56A-52E22D217699}"/>
              </a:ext>
            </a:extLst>
          </p:cNvPr>
          <p:cNvSpPr/>
          <p:nvPr/>
        </p:nvSpPr>
        <p:spPr>
          <a:xfrm>
            <a:off x="4692070" y="3395951"/>
            <a:ext cx="73798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“We had a process that was putting everything at a standstill – we had high latency due to a poorly scheduled process that was taking up bandwidth.  Show me all the processes running on the servers, and show how much they're trying to transmit.”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F3186F-EFBE-4877-8730-345FAE004CF3}"/>
              </a:ext>
            </a:extLst>
          </p:cNvPr>
          <p:cNvGrpSpPr/>
          <p:nvPr/>
        </p:nvGrpSpPr>
        <p:grpSpPr>
          <a:xfrm>
            <a:off x="246704" y="2092482"/>
            <a:ext cx="4039398" cy="365707"/>
            <a:chOff x="426425" y="4835908"/>
            <a:chExt cx="3960553" cy="35857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5BC9548-BBEB-4776-9A1E-5AFEB62F62C1}"/>
                </a:ext>
              </a:extLst>
            </p:cNvPr>
            <p:cNvSpPr/>
            <p:nvPr/>
          </p:nvSpPr>
          <p:spPr>
            <a:xfrm>
              <a:off x="887453" y="4861210"/>
              <a:ext cx="3499525" cy="24141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Figure out what and how to Monitor</a:t>
              </a:r>
            </a:p>
          </p:txBody>
        </p:sp>
        <p:sp>
          <p:nvSpPr>
            <p:cNvPr id="27" name="arrow_15" title="Icon of a arrow in a circle pointed right">
              <a:extLst>
                <a:ext uri="{FF2B5EF4-FFF2-40B4-BE49-F238E27FC236}">
                  <a16:creationId xmlns:a16="http://schemas.microsoft.com/office/drawing/2014/main" id="{348C9E80-DB80-4B59-B30F-B0E99A20EFC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D029CD7-138E-46C8-B17B-F1412D270D0C}"/>
              </a:ext>
            </a:extLst>
          </p:cNvPr>
          <p:cNvSpPr/>
          <p:nvPr/>
        </p:nvSpPr>
        <p:spPr>
          <a:xfrm>
            <a:off x="4692070" y="5758219"/>
            <a:ext cx="73798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“I need to know how VMs from my customers communicate.”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208188-C691-449D-BED8-C7B4110F255F}"/>
              </a:ext>
            </a:extLst>
          </p:cNvPr>
          <p:cNvSpPr/>
          <p:nvPr/>
        </p:nvSpPr>
        <p:spPr>
          <a:xfrm>
            <a:off x="4692070" y="4646264"/>
            <a:ext cx="73798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“It’s too difficult to wire together all the diagnostics for memory.  I can always RDP into boxes, but I want to see it automatically.”  </a:t>
            </a:r>
          </a:p>
        </p:txBody>
      </p:sp>
    </p:spTree>
    <p:extLst>
      <p:ext uri="{BB962C8B-B14F-4D97-AF65-F5344CB8AC3E}">
        <p14:creationId xmlns:p14="http://schemas.microsoft.com/office/powerpoint/2010/main" val="1178732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8B7BC3D-B50E-417E-ACFE-7F73291C1B33}"/>
              </a:ext>
            </a:extLst>
          </p:cNvPr>
          <p:cNvSpPr txBox="1">
            <a:spLocks/>
          </p:cNvSpPr>
          <p:nvPr/>
        </p:nvSpPr>
        <p:spPr>
          <a:xfrm>
            <a:off x="424736" y="366733"/>
            <a:ext cx="115633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Monitor for VMs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278467" y="4889323"/>
            <a:ext cx="4039398" cy="553998"/>
            <a:chOff x="426425" y="2025007"/>
            <a:chExt cx="3960554" cy="54318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6" y="2025007"/>
              <a:ext cx="3474643" cy="54318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KB articles on common causes and resolution</a:t>
              </a: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278467" y="2286007"/>
            <a:ext cx="4060632" cy="538609"/>
            <a:chOff x="426425" y="3579018"/>
            <a:chExt cx="3981372" cy="5280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891515" y="3579018"/>
              <a:ext cx="3516282" cy="52809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Pre-defined health monitors to jump-start VM monitoring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295557" y="5826452"/>
            <a:ext cx="4064777" cy="538609"/>
            <a:chOff x="426425" y="4193021"/>
            <a:chExt cx="3985437" cy="5280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7" y="4193021"/>
              <a:ext cx="3499525" cy="52809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Customizable alerting thresholds on health monitors</a:t>
              </a: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278467" y="4018005"/>
            <a:ext cx="4064776" cy="538609"/>
            <a:chOff x="426425" y="4784328"/>
            <a:chExt cx="3985436" cy="52809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2336" y="4784328"/>
              <a:ext cx="3499525" cy="52809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Health diagnostics, that helps to localize the issue fast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73CC14-DFFF-4E1B-91E4-1F987966D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290" y="1946082"/>
            <a:ext cx="7587859" cy="437039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30C3EC2-97B3-4A03-AEC5-21500D4AD4DA}"/>
              </a:ext>
            </a:extLst>
          </p:cNvPr>
          <p:cNvGrpSpPr/>
          <p:nvPr/>
        </p:nvGrpSpPr>
        <p:grpSpPr>
          <a:xfrm>
            <a:off x="246022" y="3100803"/>
            <a:ext cx="4060632" cy="538609"/>
            <a:chOff x="426425" y="3579018"/>
            <a:chExt cx="3981372" cy="52809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5E1999-4CE2-4E82-9029-8D3842610699}"/>
                </a:ext>
              </a:extLst>
            </p:cNvPr>
            <p:cNvSpPr/>
            <p:nvPr/>
          </p:nvSpPr>
          <p:spPr>
            <a:xfrm>
              <a:off x="891515" y="3579018"/>
              <a:ext cx="3516282" cy="52809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Near real-time monitoring of core VM components (CPU, Memory,..)</a:t>
              </a:r>
            </a:p>
          </p:txBody>
        </p:sp>
        <p:sp>
          <p:nvSpPr>
            <p:cNvPr id="23" name="arrow_15" title="Icon of a arrow in a circle pointed right">
              <a:extLst>
                <a:ext uri="{FF2B5EF4-FFF2-40B4-BE49-F238E27FC236}">
                  <a16:creationId xmlns:a16="http://schemas.microsoft.com/office/drawing/2014/main" id="{C4B63248-2BEC-462A-A2E7-A854F726345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ACDD0F-8D61-45FD-8CCF-74CF350CC1E7}"/>
              </a:ext>
            </a:extLst>
          </p:cNvPr>
          <p:cNvGrpSpPr/>
          <p:nvPr/>
        </p:nvGrpSpPr>
        <p:grpSpPr>
          <a:xfrm flipH="1">
            <a:off x="-2" y="1266090"/>
            <a:ext cx="3118586" cy="640327"/>
            <a:chOff x="10175710" y="290354"/>
            <a:chExt cx="2260765" cy="640418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DF3479B-4099-4B0B-9356-44B09C758B90}"/>
                </a:ext>
              </a:extLst>
            </p:cNvPr>
            <p:cNvSpPr/>
            <p:nvPr/>
          </p:nvSpPr>
          <p:spPr bwMode="auto">
            <a:xfrm>
              <a:off x="10461729" y="290356"/>
              <a:ext cx="1974746" cy="64041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8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Health Diagnostics</a:t>
              </a: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9A88AF60-8B63-4EF8-BF7D-5F2A40CC9EEE}"/>
                </a:ext>
              </a:extLst>
            </p:cNvPr>
            <p:cNvSpPr/>
            <p:nvPr/>
          </p:nvSpPr>
          <p:spPr bwMode="auto">
            <a:xfrm rot="16200000">
              <a:off x="9998512" y="467552"/>
              <a:ext cx="640415" cy="286019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16511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8B7BC3D-B50E-417E-ACFE-7F73291C1B33}"/>
              </a:ext>
            </a:extLst>
          </p:cNvPr>
          <p:cNvSpPr txBox="1">
            <a:spLocks/>
          </p:cNvSpPr>
          <p:nvPr/>
        </p:nvSpPr>
        <p:spPr>
          <a:xfrm>
            <a:off x="424736" y="366733"/>
            <a:ext cx="115633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Monitor for VMs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278467" y="4150492"/>
            <a:ext cx="4039398" cy="538609"/>
            <a:chOff x="426425" y="2025008"/>
            <a:chExt cx="3960554" cy="5280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6" y="2025008"/>
              <a:ext cx="3474643" cy="52809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Drill through performance diagnostics for root cause analysis</a:t>
              </a: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278467" y="2283552"/>
            <a:ext cx="4060632" cy="538609"/>
            <a:chOff x="426425" y="3579018"/>
            <a:chExt cx="3981372" cy="5280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891515" y="3579018"/>
              <a:ext cx="3516282" cy="52809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Aggregation of VM metrics across thousands of VMs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278467" y="5073185"/>
            <a:ext cx="4064777" cy="538609"/>
            <a:chOff x="426425" y="4193021"/>
            <a:chExt cx="3985437" cy="5280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7" y="4193021"/>
              <a:ext cx="3499525" cy="52809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Drill through to advanced analytics on VM logs</a:t>
              </a: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278467" y="3217024"/>
            <a:ext cx="4064776" cy="538609"/>
            <a:chOff x="426425" y="4784328"/>
            <a:chExt cx="3985436" cy="52809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2336" y="4784328"/>
              <a:ext cx="3499525" cy="52809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Top N performance views identify resource constrained VMs @ scale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D336660-628D-4137-9208-27E6B1F795A9}"/>
              </a:ext>
            </a:extLst>
          </p:cNvPr>
          <p:cNvGrpSpPr/>
          <p:nvPr/>
        </p:nvGrpSpPr>
        <p:grpSpPr>
          <a:xfrm flipH="1">
            <a:off x="-1" y="1266090"/>
            <a:ext cx="2609193" cy="640327"/>
            <a:chOff x="10175710" y="290354"/>
            <a:chExt cx="2260765" cy="640418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21D95E-4135-4023-B93B-F115C5E37154}"/>
                </a:ext>
              </a:extLst>
            </p:cNvPr>
            <p:cNvSpPr/>
            <p:nvPr/>
          </p:nvSpPr>
          <p:spPr bwMode="auto">
            <a:xfrm>
              <a:off x="10461729" y="290356"/>
              <a:ext cx="1974746" cy="64041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508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Performance</a:t>
              </a: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82CA19FF-8784-4919-9C4C-A4F540B1ECE5}"/>
                </a:ext>
              </a:extLst>
            </p:cNvPr>
            <p:cNvSpPr/>
            <p:nvPr/>
          </p:nvSpPr>
          <p:spPr bwMode="auto">
            <a:xfrm rot="16200000">
              <a:off x="9998512" y="467552"/>
              <a:ext cx="640415" cy="286019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EEBE84-D81F-4458-B295-CE81F5BBD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47672"/>
            <a:ext cx="7589520" cy="449481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AAD6CA7-AC0A-4025-9F05-61B28CB4A341}"/>
              </a:ext>
            </a:extLst>
          </p:cNvPr>
          <p:cNvGrpSpPr/>
          <p:nvPr/>
        </p:nvGrpSpPr>
        <p:grpSpPr>
          <a:xfrm>
            <a:off x="278467" y="6006657"/>
            <a:ext cx="4064777" cy="538609"/>
            <a:chOff x="426425" y="4193021"/>
            <a:chExt cx="3985437" cy="5280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552276-F781-4988-A721-580F23FFE027}"/>
                </a:ext>
              </a:extLst>
            </p:cNvPr>
            <p:cNvSpPr/>
            <p:nvPr/>
          </p:nvSpPr>
          <p:spPr>
            <a:xfrm>
              <a:off x="912337" y="4193021"/>
              <a:ext cx="3499525" cy="52809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Built in views for key performance indicators</a:t>
              </a:r>
            </a:p>
          </p:txBody>
        </p:sp>
        <p:sp>
          <p:nvSpPr>
            <p:cNvPr id="24" name="arrow_15" title="Icon of a arrow in a circle pointed right">
              <a:extLst>
                <a:ext uri="{FF2B5EF4-FFF2-40B4-BE49-F238E27FC236}">
                  <a16:creationId xmlns:a16="http://schemas.microsoft.com/office/drawing/2014/main" id="{31E49305-469E-4026-A83F-18FBB2A574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1055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7E7B0D-5B0A-45C4-9AAB-268B943C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855" y="1947672"/>
            <a:ext cx="7603040" cy="44948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8B7BC3D-B50E-417E-ACFE-7F73291C1B33}"/>
              </a:ext>
            </a:extLst>
          </p:cNvPr>
          <p:cNvSpPr txBox="1">
            <a:spLocks/>
          </p:cNvSpPr>
          <p:nvPr/>
        </p:nvSpPr>
        <p:spPr>
          <a:xfrm>
            <a:off x="424736" y="366733"/>
            <a:ext cx="115633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Monitor for VMs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274322" y="4453785"/>
            <a:ext cx="4039398" cy="807913"/>
            <a:chOff x="426425" y="2025007"/>
            <a:chExt cx="3960554" cy="7921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6" y="2025007"/>
              <a:ext cx="3474643" cy="79214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Live connection metrics between processes and VMs identifying spikes in network traffic</a:t>
              </a: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274322" y="2283551"/>
            <a:ext cx="4060632" cy="807913"/>
            <a:chOff x="426425" y="3579013"/>
            <a:chExt cx="3981372" cy="7921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891515" y="3579013"/>
              <a:ext cx="3516282" cy="79214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Visualize VMs and process interaction for resource groups, VM scale sets and subscriptions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274322" y="5673554"/>
            <a:ext cx="4064777" cy="553999"/>
            <a:chOff x="426425" y="4193021"/>
            <a:chExt cx="3985437" cy="54318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7" y="4193021"/>
              <a:ext cx="3499525" cy="54318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Drill through dependent VMs to Alerts and Logs</a:t>
              </a: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274322" y="3503320"/>
            <a:ext cx="4064776" cy="538609"/>
            <a:chOff x="426425" y="4784323"/>
            <a:chExt cx="3985436" cy="52809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2336" y="4784323"/>
              <a:ext cx="3499525" cy="52809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Identify surprise dependencies and connection failures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D336660-628D-4137-9208-27E6B1F795A9}"/>
              </a:ext>
            </a:extLst>
          </p:cNvPr>
          <p:cNvGrpSpPr/>
          <p:nvPr/>
        </p:nvGrpSpPr>
        <p:grpSpPr>
          <a:xfrm flipH="1">
            <a:off x="-1" y="1266090"/>
            <a:ext cx="2609193" cy="640327"/>
            <a:chOff x="10175710" y="290354"/>
            <a:chExt cx="2260765" cy="640418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21D95E-4135-4023-B93B-F115C5E37154}"/>
                </a:ext>
              </a:extLst>
            </p:cNvPr>
            <p:cNvSpPr/>
            <p:nvPr/>
          </p:nvSpPr>
          <p:spPr bwMode="auto">
            <a:xfrm>
              <a:off x="10461729" y="290356"/>
              <a:ext cx="1974746" cy="64041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508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Maps</a:t>
              </a: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82CA19FF-8784-4919-9C4C-A4F540B1ECE5}"/>
                </a:ext>
              </a:extLst>
            </p:cNvPr>
            <p:cNvSpPr/>
            <p:nvPr/>
          </p:nvSpPr>
          <p:spPr bwMode="auto">
            <a:xfrm rot="16200000">
              <a:off x="9998512" y="467552"/>
              <a:ext cx="640415" cy="286019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3310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8033EB-BE2D-4730-927D-CDBD6117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711" y="1947671"/>
            <a:ext cx="7603040" cy="455253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8B7BC3D-B50E-417E-ACFE-7F73291C1B33}"/>
              </a:ext>
            </a:extLst>
          </p:cNvPr>
          <p:cNvSpPr txBox="1">
            <a:spLocks/>
          </p:cNvSpPr>
          <p:nvPr/>
        </p:nvSpPr>
        <p:spPr>
          <a:xfrm>
            <a:off x="424736" y="366733"/>
            <a:ext cx="115633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Monitor for VMs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274322" y="4453785"/>
            <a:ext cx="4039398" cy="538609"/>
            <a:chOff x="426425" y="2025007"/>
            <a:chExt cx="3960554" cy="5280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6" y="2025007"/>
              <a:ext cx="3474643" cy="52809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Remediation policy to on board VMs falling out of compliance</a:t>
              </a: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274322" y="2283551"/>
            <a:ext cx="4060632" cy="553998"/>
            <a:chOff x="426425" y="3579013"/>
            <a:chExt cx="3981372" cy="5431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891515" y="3579013"/>
              <a:ext cx="3516282" cy="54318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Built-in monitoring policy to on board Azure VMs @ scale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274322" y="3503325"/>
            <a:ext cx="4064776" cy="553999"/>
            <a:chOff x="426425" y="4784323"/>
            <a:chExt cx="3985436" cy="54318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2336" y="4784323"/>
              <a:ext cx="3499525" cy="54318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Policy supports existing VMs and new VMs created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D336660-628D-4137-9208-27E6B1F795A9}"/>
              </a:ext>
            </a:extLst>
          </p:cNvPr>
          <p:cNvGrpSpPr/>
          <p:nvPr/>
        </p:nvGrpSpPr>
        <p:grpSpPr>
          <a:xfrm flipH="1">
            <a:off x="-1" y="1266090"/>
            <a:ext cx="2609193" cy="640327"/>
            <a:chOff x="10175710" y="290354"/>
            <a:chExt cx="2260765" cy="640418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21D95E-4135-4023-B93B-F115C5E37154}"/>
                </a:ext>
              </a:extLst>
            </p:cNvPr>
            <p:cNvSpPr/>
            <p:nvPr/>
          </p:nvSpPr>
          <p:spPr bwMode="auto">
            <a:xfrm>
              <a:off x="10461729" y="290356"/>
              <a:ext cx="1974746" cy="64041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508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 boarding</a:t>
              </a: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82CA19FF-8784-4919-9C4C-A4F540B1ECE5}"/>
                </a:ext>
              </a:extLst>
            </p:cNvPr>
            <p:cNvSpPr/>
            <p:nvPr/>
          </p:nvSpPr>
          <p:spPr bwMode="auto">
            <a:xfrm rot="16200000">
              <a:off x="9998512" y="467552"/>
              <a:ext cx="640415" cy="286019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696473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Ketan Ghelani; Keiko Harada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2018-09-29T04:00:00+00:00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BRK3354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2018-09-22T04:00:00+00:00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9d1f81f6-e953-47ea-988e-33ed651c58e6"/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5a4b3278-325d-441a-b38f-6f1926bc734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EB5CDC6-D271-4202-99D8-0EE303CAAC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Microsoft_Ignite_2018_16x9_Breakout_Template_v03</Template>
  <TotalTime>14</TotalTime>
  <Words>2210</Words>
  <Application>Microsoft Office PowerPoint</Application>
  <PresentationFormat>Widescreen</PresentationFormat>
  <Paragraphs>497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MS PGothic</vt:lpstr>
      <vt:lpstr>Arial</vt:lpstr>
      <vt:lpstr>Calibri</vt:lpstr>
      <vt:lpstr>Consolas</vt:lpstr>
      <vt:lpstr>Segoe UI</vt:lpstr>
      <vt:lpstr>Segoe UI Bold</vt:lpstr>
      <vt:lpstr>Segoe UI Light</vt:lpstr>
      <vt:lpstr>Segoe UI Semibold</vt:lpstr>
      <vt:lpstr>Segoe UI Semilight</vt:lpstr>
      <vt:lpstr>Times New Roman</vt:lpstr>
      <vt:lpstr>Verdana</vt:lpstr>
      <vt:lpstr>Wingdings</vt:lpstr>
      <vt:lpstr>5-50203_Microsoft_Ignite_Template</vt:lpstr>
      <vt:lpstr>1_5-50203_Microsoft_Ignite_Template</vt:lpstr>
      <vt:lpstr>Log Analytics Overview</vt:lpstr>
      <vt:lpstr>Azure Monitor</vt:lpstr>
      <vt:lpstr>Unified  Monitoring</vt:lpstr>
      <vt:lpstr>Azure Monitor for VMs - Preview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Azure Monitor for Containers (AKS)</vt:lpstr>
      <vt:lpstr>Common Container Monitoring Pain points… </vt:lpstr>
      <vt:lpstr>Azure Monitor for Containers</vt:lpstr>
      <vt:lpstr>Container monitoring Demo</vt:lpstr>
      <vt:lpstr>Azure Monitor Logs (aka Log Analytics)</vt:lpstr>
      <vt:lpstr>PowerPoint Presentation</vt:lpstr>
      <vt:lpstr>PowerPoint Presentation</vt:lpstr>
      <vt:lpstr>Simple and unified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Monitor Logs  Log Analytics Demo</vt:lpstr>
      <vt:lpstr>Recap</vt:lpstr>
      <vt:lpstr>Azure Monitor Roadmap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 your infrastructure and analyze operational logs at scale with Azure Monitor</dc:title>
  <dc:subject>Microsoft Ignite</dc:subject>
  <dc:creator>MS Events 1142</dc:creator>
  <cp:keywords>Microsoft Ignite</cp:keywords>
  <dc:description/>
  <cp:lastModifiedBy>Rob Kuehfus</cp:lastModifiedBy>
  <cp:revision>5</cp:revision>
  <dcterms:created xsi:type="dcterms:W3CDTF">2018-09-27T12:33:42Z</dcterms:created>
  <dcterms:modified xsi:type="dcterms:W3CDTF">2018-10-18T15:56:58Z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